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Proxima Nova"/>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ProximaNova-regular.fntdata"/><Relationship Id="rId11" Type="http://schemas.openxmlformats.org/officeDocument/2006/relationships/slide" Target="slides/slide6.xml"/><Relationship Id="rId22" Type="http://schemas.openxmlformats.org/officeDocument/2006/relationships/font" Target="fonts/ProximaNova-italic.fntdata"/><Relationship Id="rId10" Type="http://schemas.openxmlformats.org/officeDocument/2006/relationships/slide" Target="slides/slide5.xml"/><Relationship Id="rId21" Type="http://schemas.openxmlformats.org/officeDocument/2006/relationships/font" Target="fonts/ProximaNova-bold.fntdata"/><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font" Target="fonts/ProximaNova-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3c3f8e4f6ac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3c3f8e4f6ac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3c3f8e4f6ac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3c3f8e4f6ac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3c3f8e4f6ac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3c3f8e4f6ac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3938fe18c30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3938fe18c30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3c60ab73064_1_17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3c60ab73064_1_17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3c3f8e4f6a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3c3f8e4f6a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3c3f8e4f6ac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3c3f8e4f6ac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3c3f8e4f6ac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3c3f8e4f6ac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3938fe18c30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3938fe18c30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3c3f8e4f6ac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3c3f8e4f6ac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3938fe18c30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3938fe18c30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3c3f8e4f6ac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3c3f8e4f6ac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3c3f8e4f6ac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3c3f8e4f6ac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1" name="Google Shape;11;p2"/>
          <p:cNvSpPr txBox="1"/>
          <p:nvPr>
            <p:ph type="ctrTitle"/>
          </p:nvPr>
        </p:nvSpPr>
        <p:spPr>
          <a:xfrm>
            <a:off x="510450" y="1257300"/>
            <a:ext cx="8123100" cy="15885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2" name="Google Shape;12;p2"/>
          <p:cNvSpPr txBox="1"/>
          <p:nvPr>
            <p:ph idx="1" type="subTitle"/>
          </p:nvPr>
        </p:nvSpPr>
        <p:spPr>
          <a:xfrm>
            <a:off x="510450" y="3182313"/>
            <a:ext cx="8123100" cy="630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2400"/>
              <a:buNone/>
              <a:defRPr sz="2400">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11"/>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071300"/>
            <a:ext cx="8520600" cy="901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cxnSp>
        <p:nvCxnSpPr>
          <p:cNvPr id="15" name="Google Shape;15;p3"/>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6" name="Google Shape;16;p3"/>
          <p:cNvSpPr txBox="1"/>
          <p:nvPr>
            <p:ph type="title"/>
          </p:nvPr>
        </p:nvSpPr>
        <p:spPr>
          <a:xfrm>
            <a:off x="510450" y="2057400"/>
            <a:ext cx="8123100" cy="778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7" name="Google Shape;17;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 name="Google Shape;21;p4"/>
          <p:cNvSpPr txBox="1"/>
          <p:nvPr>
            <p:ph idx="1" type="body"/>
          </p:nvPr>
        </p:nvSpPr>
        <p:spPr>
          <a:xfrm>
            <a:off x="311725" y="3135796"/>
            <a:ext cx="2627400" cy="16812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sz="1100"/>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2" name="Google Shape;22;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 name="Google Shape;25;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 name="Google Shape;26;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0" name="Google Shape;30;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Google Shape;33;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5" name="Shape 35"/>
        <p:cNvGrpSpPr/>
        <p:nvPr/>
      </p:nvGrpSpPr>
      <p:grpSpPr>
        <a:xfrm>
          <a:off x="0" y="0"/>
          <a:ext cx="0" cy="0"/>
          <a:chOff x="0" y="0"/>
          <a:chExt cx="0" cy="0"/>
        </a:xfrm>
      </p:grpSpPr>
      <p:sp>
        <p:nvSpPr>
          <p:cNvPr id="36" name="Google Shape;36;p8"/>
          <p:cNvSpPr txBox="1"/>
          <p:nvPr>
            <p:ph type="title"/>
          </p:nvPr>
        </p:nvSpPr>
        <p:spPr>
          <a:xfrm>
            <a:off x="490250" y="526350"/>
            <a:ext cx="57975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7" name="Google Shape;37;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9"/>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41" name="Google Shape;41;p9"/>
          <p:cNvSpPr txBox="1"/>
          <p:nvPr>
            <p:ph type="title"/>
          </p:nvPr>
        </p:nvSpPr>
        <p:spPr>
          <a:xfrm>
            <a:off x="265500" y="1205825"/>
            <a:ext cx="4045200" cy="15096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 name="Google Shape;42;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4" name="Google Shape;44;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311700" y="42368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100"/>
              <a:buNone/>
              <a:defRPr sz="2100"/>
            </a:lvl1pPr>
          </a:lstStyle>
          <a:p/>
        </p:txBody>
      </p:sp>
      <p:sp>
        <p:nvSpPr>
          <p:cNvPr id="47" name="Google Shape;47;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pearmin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it"/>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0.png"/><Relationship Id="rId4" Type="http://schemas.openxmlformats.org/officeDocument/2006/relationships/image" Target="../media/image4.png"/><Relationship Id="rId5" Type="http://schemas.openxmlformats.org/officeDocument/2006/relationships/image" Target="../media/image16.png"/><Relationship Id="rId6"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2.png"/><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7.png"/><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22.png"/><Relationship Id="rId4" Type="http://schemas.openxmlformats.org/officeDocument/2006/relationships/image" Target="../media/image1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1.png"/><Relationship Id="rId4" Type="http://schemas.openxmlformats.org/officeDocument/2006/relationships/image" Target="../media/image2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drive.google.com/file/d/1EgrH8cUunJQNTBdzIjwZE3EV_g0oBnWU/view" TargetMode="External"/><Relationship Id="rId4" Type="http://schemas.openxmlformats.org/officeDocument/2006/relationships/image" Target="../media/image9.jpg"/><Relationship Id="rId5" Type="http://schemas.openxmlformats.org/officeDocument/2006/relationships/hyperlink" Target="https://m3ed.io/sequences/#urban-night"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png"/><Relationship Id="rId4" Type="http://schemas.openxmlformats.org/officeDocument/2006/relationships/image" Target="../media/image11.png"/><Relationship Id="rId5"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0.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493950" y="186650"/>
            <a:ext cx="8156100" cy="2680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SzPts val="990"/>
              <a:buNone/>
            </a:pPr>
            <a:r>
              <a:rPr lang="it" sz="3580"/>
              <a:t>Ottimizzazione CUDA per rappresentazioni stacked di eventi generati da una videocamera neuromorfica</a:t>
            </a:r>
            <a:endParaRPr sz="3580"/>
          </a:p>
        </p:txBody>
      </p:sp>
      <p:sp>
        <p:nvSpPr>
          <p:cNvPr id="60" name="Google Shape;60;p13"/>
          <p:cNvSpPr txBox="1"/>
          <p:nvPr>
            <p:ph idx="1" type="subTitle"/>
          </p:nvPr>
        </p:nvSpPr>
        <p:spPr>
          <a:xfrm>
            <a:off x="607350" y="3840250"/>
            <a:ext cx="3964500" cy="792600"/>
          </a:xfrm>
          <a:prstGeom prst="rect">
            <a:avLst/>
          </a:prstGeom>
        </p:spPr>
        <p:txBody>
          <a:bodyPr anchorCtr="0" anchor="t" bIns="91425" lIns="91425" spcFirstLastPara="1" rIns="91425" wrap="square" tIns="91425">
            <a:normAutofit fontScale="62500" lnSpcReduction="20000"/>
          </a:bodyPr>
          <a:lstStyle/>
          <a:p>
            <a:pPr indent="0" lvl="0" marL="0" rtl="0" algn="l">
              <a:spcBef>
                <a:spcPts val="0"/>
              </a:spcBef>
              <a:spcAft>
                <a:spcPts val="0"/>
              </a:spcAft>
              <a:buNone/>
            </a:pPr>
            <a:r>
              <a:rPr lang="it"/>
              <a:t>Simone Guidi</a:t>
            </a:r>
            <a:endParaRPr/>
          </a:p>
          <a:p>
            <a:pPr indent="0" lvl="0" marL="0" rtl="0" algn="l">
              <a:spcBef>
                <a:spcPts val="0"/>
              </a:spcBef>
              <a:spcAft>
                <a:spcPts val="0"/>
              </a:spcAft>
              <a:buNone/>
            </a:pPr>
            <a:r>
              <a:rPr lang="it"/>
              <a:t>Matricola: </a:t>
            </a:r>
            <a:r>
              <a:rPr lang="it"/>
              <a:t>981961</a:t>
            </a:r>
            <a:endParaRPr/>
          </a:p>
          <a:p>
            <a:pPr indent="0" lvl="0" marL="0" rtl="0" algn="l">
              <a:spcBef>
                <a:spcPts val="0"/>
              </a:spcBef>
              <a:spcAft>
                <a:spcPts val="0"/>
              </a:spcAft>
              <a:buNone/>
            </a:pPr>
            <a:r>
              <a:rPr lang="it"/>
              <a:t>Anno accademico 2025/2026</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2"/>
          <p:cNvSpPr txBox="1"/>
          <p:nvPr>
            <p:ph type="title"/>
          </p:nvPr>
        </p:nvSpPr>
        <p:spPr>
          <a:xfrm>
            <a:off x="311700" y="445025"/>
            <a:ext cx="4548000" cy="945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t"/>
              <a:t>Analisi dei dati di </a:t>
            </a:r>
            <a:endParaRPr/>
          </a:p>
          <a:p>
            <a:pPr indent="0" lvl="0" marL="0" rtl="0" algn="l">
              <a:spcBef>
                <a:spcPts val="0"/>
              </a:spcBef>
              <a:spcAft>
                <a:spcPts val="0"/>
              </a:spcAft>
              <a:buNone/>
            </a:pPr>
            <a:r>
              <a:rPr lang="it"/>
              <a:t>Nsight compute</a:t>
            </a:r>
            <a:endParaRPr/>
          </a:p>
        </p:txBody>
      </p:sp>
      <p:sp>
        <p:nvSpPr>
          <p:cNvPr id="129" name="Google Shape;129;p22"/>
          <p:cNvSpPr txBox="1"/>
          <p:nvPr>
            <p:ph idx="1" type="body"/>
          </p:nvPr>
        </p:nvSpPr>
        <p:spPr>
          <a:xfrm>
            <a:off x="311700" y="1494800"/>
            <a:ext cx="4548000" cy="30741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it"/>
              <a:t>Come è evidente dai dati di Nsight compute qui mostrati, la </a:t>
            </a:r>
            <a:r>
              <a:rPr lang="it"/>
              <a:t>sparsità</a:t>
            </a:r>
            <a:r>
              <a:rPr lang="it"/>
              <a:t> degli eventi impedisce una gestione ottimale della memoria, questo non permette alla GPU di lavorare a pieno ritmo, poiché siamo in un contesto fortemente </a:t>
            </a:r>
            <a:r>
              <a:rPr b="1" lang="it"/>
              <a:t>memory bound</a:t>
            </a:r>
            <a:r>
              <a:rPr lang="it"/>
              <a:t>.</a:t>
            </a:r>
            <a:endParaRPr/>
          </a:p>
          <a:p>
            <a:pPr indent="0" lvl="0" marL="0" rtl="0" algn="l">
              <a:spcBef>
                <a:spcPts val="0"/>
              </a:spcBef>
              <a:spcAft>
                <a:spcPts val="0"/>
              </a:spcAft>
              <a:buNone/>
            </a:pPr>
            <a:r>
              <a:t/>
            </a:r>
            <a:endParaRPr/>
          </a:p>
          <a:p>
            <a:pPr indent="0" lvl="0" marL="0" rtl="0" algn="l">
              <a:spcBef>
                <a:spcPts val="0"/>
              </a:spcBef>
              <a:spcAft>
                <a:spcPts val="0"/>
              </a:spcAft>
              <a:buNone/>
            </a:pPr>
            <a:r>
              <a:rPr lang="it"/>
              <a:t>Purtroppo non è possibile sfruttare la shared memory, perché non è sufficiente a contenere le informazioni di un singolo frame (921KB), aspetto che avrebbe permesso di ridurre l’accesso alla memoria globale.</a:t>
            </a:r>
            <a:endParaRPr/>
          </a:p>
          <a:p>
            <a:pPr indent="0" lvl="0" marL="0" rtl="0" algn="l">
              <a:spcBef>
                <a:spcPts val="0"/>
              </a:spcBef>
              <a:spcAft>
                <a:spcPts val="0"/>
              </a:spcAft>
              <a:buNone/>
            </a:pPr>
            <a:r>
              <a:t/>
            </a:r>
            <a:endParaRPr/>
          </a:p>
          <a:p>
            <a:pPr indent="0" lvl="0" marL="0" rtl="0" algn="l">
              <a:spcBef>
                <a:spcPts val="0"/>
              </a:spcBef>
              <a:spcAft>
                <a:spcPts val="0"/>
              </a:spcAft>
              <a:buNone/>
            </a:pPr>
            <a:r>
              <a:rPr lang="it"/>
              <a:t>Per questo motivo ho cercato di adottare un approccio diverso per cercare di ottenere risultati migliori, per farlo ho testato la </a:t>
            </a:r>
            <a:r>
              <a:rPr lang="it"/>
              <a:t>possibilità</a:t>
            </a:r>
            <a:r>
              <a:rPr lang="it"/>
              <a:t> di ordinare gli eventi prima di passarli alla GPU. Naturalmente questa operazione avrà un costo che analizzerò in rapporto ai possibili scenari di utilizzo.</a:t>
            </a:r>
            <a:endParaRPr/>
          </a:p>
          <a:p>
            <a:pPr indent="0" lvl="0" marL="0" rtl="0" algn="l">
              <a:spcBef>
                <a:spcPts val="0"/>
              </a:spcBef>
              <a:spcAft>
                <a:spcPts val="0"/>
              </a:spcAft>
              <a:buNone/>
            </a:pPr>
            <a:r>
              <a:t/>
            </a:r>
            <a:endParaRPr/>
          </a:p>
        </p:txBody>
      </p:sp>
      <p:pic>
        <p:nvPicPr>
          <p:cNvPr id="130" name="Google Shape;130;p22"/>
          <p:cNvPicPr preferRelativeResize="0"/>
          <p:nvPr/>
        </p:nvPicPr>
        <p:blipFill rotWithShape="1">
          <a:blip r:embed="rId3">
            <a:alphaModFix/>
          </a:blip>
          <a:srcRect b="0" l="0" r="0" t="52369"/>
          <a:stretch/>
        </p:blipFill>
        <p:spPr>
          <a:xfrm>
            <a:off x="4859700" y="1761853"/>
            <a:ext cx="4044426" cy="1075025"/>
          </a:xfrm>
          <a:prstGeom prst="rect">
            <a:avLst/>
          </a:prstGeom>
          <a:noFill/>
          <a:ln>
            <a:noFill/>
          </a:ln>
          <a:effectLst>
            <a:outerShdw blurRad="57150" rotWithShape="0" algn="bl" dir="5400000" dist="19050">
              <a:srgbClr val="000000">
                <a:alpha val="50000"/>
              </a:srgbClr>
            </a:outerShdw>
          </a:effectLst>
        </p:spPr>
      </p:pic>
      <p:pic>
        <p:nvPicPr>
          <p:cNvPr id="131" name="Google Shape;131;p22"/>
          <p:cNvPicPr preferRelativeResize="0"/>
          <p:nvPr/>
        </p:nvPicPr>
        <p:blipFill>
          <a:blip r:embed="rId4">
            <a:alphaModFix/>
          </a:blip>
          <a:stretch>
            <a:fillRect/>
          </a:stretch>
        </p:blipFill>
        <p:spPr>
          <a:xfrm>
            <a:off x="4859700" y="2942817"/>
            <a:ext cx="4044424" cy="219550"/>
          </a:xfrm>
          <a:prstGeom prst="rect">
            <a:avLst/>
          </a:prstGeom>
          <a:noFill/>
          <a:ln>
            <a:noFill/>
          </a:ln>
          <a:effectLst>
            <a:outerShdw blurRad="57150" rotWithShape="0" algn="bl" dir="5400000" dist="19050">
              <a:srgbClr val="000000">
                <a:alpha val="50000"/>
              </a:srgbClr>
            </a:outerShdw>
          </a:effectLst>
        </p:spPr>
      </p:pic>
      <p:pic>
        <p:nvPicPr>
          <p:cNvPr id="132" name="Google Shape;132;p22"/>
          <p:cNvPicPr preferRelativeResize="0"/>
          <p:nvPr/>
        </p:nvPicPr>
        <p:blipFill>
          <a:blip r:embed="rId5">
            <a:alphaModFix/>
          </a:blip>
          <a:stretch>
            <a:fillRect/>
          </a:stretch>
        </p:blipFill>
        <p:spPr>
          <a:xfrm>
            <a:off x="4859700" y="3268325"/>
            <a:ext cx="4044425" cy="246375"/>
          </a:xfrm>
          <a:prstGeom prst="rect">
            <a:avLst/>
          </a:prstGeom>
          <a:noFill/>
          <a:ln>
            <a:noFill/>
          </a:ln>
          <a:effectLst>
            <a:outerShdw blurRad="57150" rotWithShape="0" algn="bl" dir="5400000" dist="19050">
              <a:srgbClr val="000000">
                <a:alpha val="50000"/>
              </a:srgbClr>
            </a:outerShdw>
          </a:effectLst>
        </p:spPr>
      </p:pic>
      <p:pic>
        <p:nvPicPr>
          <p:cNvPr id="133" name="Google Shape;133;p22"/>
          <p:cNvPicPr preferRelativeResize="0"/>
          <p:nvPr/>
        </p:nvPicPr>
        <p:blipFill rotWithShape="1">
          <a:blip r:embed="rId6">
            <a:alphaModFix/>
          </a:blip>
          <a:srcRect b="67229" l="0" r="0" t="0"/>
          <a:stretch/>
        </p:blipFill>
        <p:spPr>
          <a:xfrm>
            <a:off x="4859700" y="3620658"/>
            <a:ext cx="4044425" cy="150650"/>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t"/>
              <a:t>Versione con ordinamento</a:t>
            </a:r>
            <a:endParaRPr/>
          </a:p>
        </p:txBody>
      </p:sp>
      <p:sp>
        <p:nvSpPr>
          <p:cNvPr id="139" name="Google Shape;139;p23"/>
          <p:cNvSpPr txBox="1"/>
          <p:nvPr>
            <p:ph idx="1" type="body"/>
          </p:nvPr>
        </p:nvSpPr>
        <p:spPr>
          <a:xfrm>
            <a:off x="311725" y="1070700"/>
            <a:ext cx="8258700" cy="10008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it"/>
              <a:t>Ho implementato </a:t>
            </a:r>
            <a:r>
              <a:rPr lang="it"/>
              <a:t>un ultima</a:t>
            </a:r>
            <a:r>
              <a:rPr lang="it"/>
              <a:t> versione che va ad utilizzare un ordinamento bitonico, per ordinare gli indici degli eventi per ciascuno stack. Poiché l’algoritmo richiede lunghezze di array come potenze di 2, ho utilizzato il valore infinito (0xFFFFFFFF) per indicare gli elementi di padding, che saranno poi </a:t>
            </a:r>
            <a:r>
              <a:rPr lang="it"/>
              <a:t>ignorati in fase di composizione del frame.</a:t>
            </a:r>
            <a:endParaRPr/>
          </a:p>
          <a:p>
            <a:pPr indent="0" lvl="0" marL="0" rtl="0" algn="l">
              <a:spcBef>
                <a:spcPts val="0"/>
              </a:spcBef>
              <a:spcAft>
                <a:spcPts val="0"/>
              </a:spcAft>
              <a:buNone/>
            </a:pPr>
            <a:r>
              <a:t/>
            </a:r>
            <a:endParaRPr/>
          </a:p>
          <a:p>
            <a:pPr indent="0" lvl="0" marL="0" rtl="0" algn="l">
              <a:spcBef>
                <a:spcPts val="0"/>
              </a:spcBef>
              <a:spcAft>
                <a:spcPts val="0"/>
              </a:spcAft>
              <a:buNone/>
            </a:pPr>
            <a:r>
              <a:rPr lang="it"/>
              <a:t> </a:t>
            </a:r>
            <a:endParaRPr/>
          </a:p>
        </p:txBody>
      </p:sp>
      <p:pic>
        <p:nvPicPr>
          <p:cNvPr id="140" name="Google Shape;140;p23"/>
          <p:cNvPicPr preferRelativeResize="0"/>
          <p:nvPr/>
        </p:nvPicPr>
        <p:blipFill>
          <a:blip r:embed="rId3">
            <a:alphaModFix/>
          </a:blip>
          <a:stretch>
            <a:fillRect/>
          </a:stretch>
        </p:blipFill>
        <p:spPr>
          <a:xfrm>
            <a:off x="311712" y="2038350"/>
            <a:ext cx="3883300" cy="1854900"/>
          </a:xfrm>
          <a:prstGeom prst="rect">
            <a:avLst/>
          </a:prstGeom>
          <a:noFill/>
          <a:ln>
            <a:noFill/>
          </a:ln>
        </p:spPr>
      </p:pic>
      <p:pic>
        <p:nvPicPr>
          <p:cNvPr id="141" name="Google Shape;141;p23"/>
          <p:cNvPicPr preferRelativeResize="0"/>
          <p:nvPr/>
        </p:nvPicPr>
        <p:blipFill>
          <a:blip r:embed="rId4">
            <a:alphaModFix/>
          </a:blip>
          <a:stretch>
            <a:fillRect/>
          </a:stretch>
        </p:blipFill>
        <p:spPr>
          <a:xfrm>
            <a:off x="4591688" y="2038350"/>
            <a:ext cx="3978737" cy="18549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t"/>
              <a:t>Versione con ordinamento: risultati</a:t>
            </a:r>
            <a:endParaRPr/>
          </a:p>
        </p:txBody>
      </p:sp>
      <p:sp>
        <p:nvSpPr>
          <p:cNvPr id="147" name="Google Shape;147;p24"/>
          <p:cNvSpPr txBox="1"/>
          <p:nvPr>
            <p:ph idx="1" type="body"/>
          </p:nvPr>
        </p:nvSpPr>
        <p:spPr>
          <a:xfrm>
            <a:off x="311700" y="1058250"/>
            <a:ext cx="8520600" cy="3412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t"/>
              <a:t>La versione con ordinamento mostra un utilizzo della memoria nettamente superiore, e anche il valore di t</a:t>
            </a:r>
            <a:r>
              <a:rPr lang="it"/>
              <a:t>hroughput</a:t>
            </a:r>
            <a:r>
              <a:rPr lang="it"/>
              <a:t> è </a:t>
            </a:r>
            <a:r>
              <a:rPr lang="it"/>
              <a:t>praticamente</a:t>
            </a:r>
            <a:r>
              <a:rPr lang="it"/>
              <a:t> raddoppiato.</a:t>
            </a:r>
            <a:endParaRPr/>
          </a:p>
          <a:p>
            <a:pPr indent="0" lvl="0" marL="0" rtl="0" algn="l">
              <a:spcBef>
                <a:spcPts val="0"/>
              </a:spcBef>
              <a:spcAft>
                <a:spcPts val="0"/>
              </a:spcAft>
              <a:buNone/>
            </a:pPr>
            <a:r>
              <a:t/>
            </a:r>
            <a:endParaRPr/>
          </a:p>
          <a:p>
            <a:pPr indent="0" lvl="0" marL="0" rtl="0" algn="l">
              <a:spcBef>
                <a:spcPts val="0"/>
              </a:spcBef>
              <a:spcAft>
                <a:spcPts val="0"/>
              </a:spcAft>
              <a:buNone/>
            </a:pPr>
            <a:r>
              <a:rPr b="1" lang="it">
                <a:solidFill>
                  <a:schemeClr val="dk1"/>
                </a:solidFill>
              </a:rPr>
              <a:t>Tempo di esecuzione</a:t>
            </a:r>
            <a:r>
              <a:rPr lang="it">
                <a:solidFill>
                  <a:schemeClr val="dk1"/>
                </a:solidFill>
              </a:rPr>
              <a:t>: </a:t>
            </a:r>
            <a:r>
              <a:rPr b="1" lang="it">
                <a:solidFill>
                  <a:schemeClr val="accent5"/>
                </a:solidFill>
              </a:rPr>
              <a:t>2.554s</a:t>
            </a:r>
            <a:endParaRPr b="1">
              <a:solidFill>
                <a:schemeClr val="accent5"/>
              </a:solidFill>
            </a:endParaRPr>
          </a:p>
          <a:p>
            <a:pPr indent="0" lvl="0" marL="0" rtl="0" algn="l">
              <a:spcBef>
                <a:spcPts val="0"/>
              </a:spcBef>
              <a:spcAft>
                <a:spcPts val="0"/>
              </a:spcAft>
              <a:buNone/>
            </a:pPr>
            <a:r>
              <a:t/>
            </a:r>
            <a:endParaRPr>
              <a:solidFill>
                <a:schemeClr val="accent5"/>
              </a:solidFill>
            </a:endParaRPr>
          </a:p>
          <a:p>
            <a:pPr indent="0" lvl="0" marL="0" rtl="0" algn="l">
              <a:spcBef>
                <a:spcPts val="0"/>
              </a:spcBef>
              <a:spcAft>
                <a:spcPts val="0"/>
              </a:spcAft>
              <a:buNone/>
            </a:pPr>
            <a:r>
              <a:rPr b="1" lang="it">
                <a:solidFill>
                  <a:schemeClr val="dk1"/>
                </a:solidFill>
              </a:rPr>
              <a:t>Checksum del risultato</a:t>
            </a:r>
            <a:r>
              <a:rPr lang="it">
                <a:solidFill>
                  <a:schemeClr val="dk1"/>
                </a:solidFill>
              </a:rPr>
              <a:t>:</a:t>
            </a:r>
            <a:r>
              <a:rPr lang="it">
                <a:solidFill>
                  <a:srgbClr val="FF0000"/>
                </a:solidFill>
              </a:rPr>
              <a:t> </a:t>
            </a:r>
            <a:endParaRPr>
              <a:solidFill>
                <a:schemeClr val="dk1"/>
              </a:solidFill>
            </a:endParaRPr>
          </a:p>
          <a:p>
            <a:pPr indent="0" lvl="0" marL="0" rtl="0" algn="l">
              <a:spcBef>
                <a:spcPts val="0"/>
              </a:spcBef>
              <a:spcAft>
                <a:spcPts val="0"/>
              </a:spcAft>
              <a:buNone/>
            </a:pPr>
            <a:r>
              <a:rPr lang="it">
                <a:solidFill>
                  <a:schemeClr val="accent5"/>
                </a:solidFill>
              </a:rPr>
              <a:t>5074c6c9f7f8be5d7476ba2135821ced </a:t>
            </a:r>
            <a:r>
              <a:rPr lang="it">
                <a:solidFill>
                  <a:schemeClr val="dk1"/>
                </a:solidFill>
              </a:rPr>
              <a:t>(valido)</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it">
                <a:solidFill>
                  <a:schemeClr val="dk1"/>
                </a:solidFill>
              </a:rPr>
              <a:t>Il tempo di esecuzione tuttavia riflette che il costo dell’ordinamento è troppo elevato per renderlo conveniente in questo scenario. </a:t>
            </a:r>
            <a:endParaRPr>
              <a:solidFill>
                <a:schemeClr val="dk1"/>
              </a:solidFill>
            </a:endParaRPr>
          </a:p>
          <a:p>
            <a:pPr indent="0" lvl="0" marL="0" rtl="0" algn="l">
              <a:spcBef>
                <a:spcPts val="0"/>
              </a:spcBef>
              <a:spcAft>
                <a:spcPts val="0"/>
              </a:spcAft>
              <a:buNone/>
            </a:pPr>
            <a:r>
              <a:rPr lang="it">
                <a:solidFill>
                  <a:schemeClr val="dk1"/>
                </a:solidFill>
              </a:rPr>
              <a:t>Come implementazioni future si potrebbe testare con altri algoritmi di ordinamento, per vedere se è possibile ridurre l’impatto sui tempi.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it">
                <a:solidFill>
                  <a:schemeClr val="dk1"/>
                </a:solidFill>
              </a:rPr>
              <a:t>Tuttavia, i tempi di esecuzione escludendo la parte di ordinamento sono quasi </a:t>
            </a:r>
            <a:r>
              <a:rPr b="1" lang="it">
                <a:solidFill>
                  <a:schemeClr val="dk1"/>
                </a:solidFill>
              </a:rPr>
              <a:t>3 volte inferiori</a:t>
            </a:r>
            <a:r>
              <a:rPr lang="it">
                <a:solidFill>
                  <a:schemeClr val="dk1"/>
                </a:solidFill>
              </a:rPr>
              <a:t> ai tempi della versione CUDA ottimizzata, per questo motivo in scenari dove è possibile ordinare prima il dataset i tempi di processamento potrebbero subire uno speedup molto interessante.</a:t>
            </a:r>
            <a:endParaRPr>
              <a:solidFill>
                <a:schemeClr val="dk1"/>
              </a:solidFill>
            </a:endParaRPr>
          </a:p>
        </p:txBody>
      </p:sp>
      <p:pic>
        <p:nvPicPr>
          <p:cNvPr id="148" name="Google Shape;148;p24"/>
          <p:cNvPicPr preferRelativeResize="0"/>
          <p:nvPr/>
        </p:nvPicPr>
        <p:blipFill>
          <a:blip r:embed="rId3">
            <a:alphaModFix/>
          </a:blip>
          <a:stretch>
            <a:fillRect/>
          </a:stretch>
        </p:blipFill>
        <p:spPr>
          <a:xfrm>
            <a:off x="4759150" y="1473475"/>
            <a:ext cx="3460601" cy="809575"/>
          </a:xfrm>
          <a:prstGeom prst="rect">
            <a:avLst/>
          </a:prstGeom>
          <a:noFill/>
          <a:ln>
            <a:noFill/>
          </a:ln>
        </p:spPr>
      </p:pic>
      <p:pic>
        <p:nvPicPr>
          <p:cNvPr id="149" name="Google Shape;149;p24"/>
          <p:cNvPicPr preferRelativeResize="0"/>
          <p:nvPr/>
        </p:nvPicPr>
        <p:blipFill rotWithShape="1">
          <a:blip r:embed="rId4">
            <a:alphaModFix/>
          </a:blip>
          <a:srcRect b="64410" l="0" r="0" t="0"/>
          <a:stretch/>
        </p:blipFill>
        <p:spPr>
          <a:xfrm>
            <a:off x="4759150" y="2509998"/>
            <a:ext cx="3460600" cy="152277"/>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5"/>
          <p:cNvSpPr txBox="1"/>
          <p:nvPr>
            <p:ph type="title"/>
          </p:nvPr>
        </p:nvSpPr>
        <p:spPr>
          <a:xfrm>
            <a:off x="311700" y="445025"/>
            <a:ext cx="47418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t"/>
              <a:t>Confronti di stalli e accessi in memoria L2</a:t>
            </a:r>
            <a:endParaRPr/>
          </a:p>
        </p:txBody>
      </p:sp>
      <p:sp>
        <p:nvSpPr>
          <p:cNvPr id="155" name="Google Shape;155;p25"/>
          <p:cNvSpPr txBox="1"/>
          <p:nvPr>
            <p:ph idx="1" type="body"/>
          </p:nvPr>
        </p:nvSpPr>
        <p:spPr>
          <a:xfrm>
            <a:off x="311700" y="1536725"/>
            <a:ext cx="4193700" cy="2961600"/>
          </a:xfrm>
          <a:prstGeom prst="rect">
            <a:avLst/>
          </a:prstGeom>
        </p:spPr>
        <p:txBody>
          <a:bodyPr anchorCtr="0" anchor="t" bIns="91425" lIns="91425" spcFirstLastPara="1" rIns="91425" wrap="square" tIns="91425">
            <a:normAutofit fontScale="92500"/>
          </a:bodyPr>
          <a:lstStyle/>
          <a:p>
            <a:pPr indent="0" lvl="0" marL="0" rtl="0" algn="l">
              <a:spcBef>
                <a:spcPts val="0"/>
              </a:spcBef>
              <a:spcAft>
                <a:spcPts val="0"/>
              </a:spcAft>
              <a:buNone/>
            </a:pPr>
            <a:r>
              <a:rPr lang="it"/>
              <a:t>Ho eseguito Nsight Compute su tutti e tre i codici cuda con un numero di eventi diverso al fine di confrontare i limiti delle 3 </a:t>
            </a:r>
            <a:r>
              <a:rPr lang="it"/>
              <a:t>implementazioni</a:t>
            </a:r>
            <a:r>
              <a:rPr lang="it"/>
              <a:t>.</a:t>
            </a:r>
            <a:endParaRPr/>
          </a:p>
          <a:p>
            <a:pPr indent="0" lvl="0" marL="0" rtl="0" algn="l">
              <a:spcBef>
                <a:spcPts val="0"/>
              </a:spcBef>
              <a:spcAft>
                <a:spcPts val="0"/>
              </a:spcAft>
              <a:buNone/>
            </a:pPr>
            <a:r>
              <a:t/>
            </a:r>
            <a:endParaRPr/>
          </a:p>
          <a:p>
            <a:pPr indent="0" lvl="0" marL="0" rtl="0" algn="l">
              <a:spcBef>
                <a:spcPts val="0"/>
              </a:spcBef>
              <a:spcAft>
                <a:spcPts val="0"/>
              </a:spcAft>
              <a:buNone/>
            </a:pPr>
            <a:r>
              <a:rPr lang="it"/>
              <a:t>Il codice con ordinamento mostra come previsto un migliore utilizzo della memoria dovuto agli </a:t>
            </a:r>
            <a:r>
              <a:rPr b="1" lang="it"/>
              <a:t>accessi coalescenti</a:t>
            </a:r>
            <a:r>
              <a:rPr lang="it"/>
              <a:t>. In particolare questo è evidente dal numero inferiore di L2 transactions e di stalli dei warp.</a:t>
            </a:r>
            <a:endParaRPr/>
          </a:p>
          <a:p>
            <a:pPr indent="0" lvl="0" marL="0" rtl="0" algn="l">
              <a:spcBef>
                <a:spcPts val="0"/>
              </a:spcBef>
              <a:spcAft>
                <a:spcPts val="0"/>
              </a:spcAft>
              <a:buNone/>
            </a:pPr>
            <a:r>
              <a:t/>
            </a:r>
            <a:endParaRPr/>
          </a:p>
          <a:p>
            <a:pPr indent="0" lvl="0" marL="0" rtl="0" algn="l">
              <a:spcBef>
                <a:spcPts val="0"/>
              </a:spcBef>
              <a:spcAft>
                <a:spcPts val="0"/>
              </a:spcAft>
              <a:buNone/>
            </a:pPr>
            <a:r>
              <a:rPr lang="it"/>
              <a:t>La versione ottimizzata invece è quella che presenta più fasi di stallo e più L2 transactions, questo è probabilmente dovuto al fatto che le GPU sono ottimizzate per operare a 32 bit. In particolare l’implementazione di atomicAdd a 16 bit causa probabilmente un maggior numero di letture e scritture che che fanno incrementare moltissimo i valori </a:t>
            </a:r>
            <a:r>
              <a:rPr lang="it"/>
              <a:t>di L2 transactions e di stalli dei warp.</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id="156" name="Google Shape;156;p25" title="Punti guadagnati"/>
          <p:cNvPicPr preferRelativeResize="0"/>
          <p:nvPr/>
        </p:nvPicPr>
        <p:blipFill>
          <a:blip r:embed="rId3">
            <a:alphaModFix/>
          </a:blip>
          <a:stretch>
            <a:fillRect/>
          </a:stretch>
        </p:blipFill>
        <p:spPr>
          <a:xfrm>
            <a:off x="5166025" y="501700"/>
            <a:ext cx="3480801" cy="2152301"/>
          </a:xfrm>
          <a:prstGeom prst="rect">
            <a:avLst/>
          </a:prstGeom>
          <a:noFill/>
          <a:ln>
            <a:noFill/>
          </a:ln>
        </p:spPr>
      </p:pic>
      <p:pic>
        <p:nvPicPr>
          <p:cNvPr id="157" name="Google Shape;157;p25" title="Chart"/>
          <p:cNvPicPr preferRelativeResize="0"/>
          <p:nvPr/>
        </p:nvPicPr>
        <p:blipFill>
          <a:blip r:embed="rId4">
            <a:alphaModFix/>
          </a:blip>
          <a:stretch>
            <a:fillRect/>
          </a:stretch>
        </p:blipFill>
        <p:spPr>
          <a:xfrm>
            <a:off x="5290372" y="2684350"/>
            <a:ext cx="3356454" cy="20754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t"/>
              <a:t>Confronti delle performance e conclusione</a:t>
            </a:r>
            <a:endParaRPr/>
          </a:p>
        </p:txBody>
      </p:sp>
      <p:sp>
        <p:nvSpPr>
          <p:cNvPr id="163" name="Google Shape;163;p26"/>
          <p:cNvSpPr txBox="1"/>
          <p:nvPr>
            <p:ph idx="1" type="body"/>
          </p:nvPr>
        </p:nvSpPr>
        <p:spPr>
          <a:xfrm>
            <a:off x="311700" y="1613300"/>
            <a:ext cx="4193700" cy="2201700"/>
          </a:xfrm>
          <a:prstGeom prst="rect">
            <a:avLst/>
          </a:prstGeom>
        </p:spPr>
        <p:txBody>
          <a:bodyPr anchorCtr="0" anchor="t" bIns="91425" lIns="91425" spcFirstLastPara="1" rIns="91425" wrap="square" tIns="91425">
            <a:normAutofit fontScale="92500"/>
          </a:bodyPr>
          <a:lstStyle/>
          <a:p>
            <a:pPr indent="0" lvl="0" marL="0" rtl="0" algn="l">
              <a:spcBef>
                <a:spcPts val="0"/>
              </a:spcBef>
              <a:spcAft>
                <a:spcPts val="0"/>
              </a:spcAft>
              <a:buNone/>
            </a:pPr>
            <a:r>
              <a:rPr lang="it"/>
              <a:t>Ho infine eseguito centinaia di volte i 4 codici con un numero diverso di eventi da gestire, i risultati sono riportati nel grafico a fianco.</a:t>
            </a:r>
            <a:endParaRPr/>
          </a:p>
          <a:p>
            <a:pPr indent="0" lvl="0" marL="0" rtl="0" algn="l">
              <a:spcBef>
                <a:spcPts val="0"/>
              </a:spcBef>
              <a:spcAft>
                <a:spcPts val="0"/>
              </a:spcAft>
              <a:buNone/>
            </a:pPr>
            <a:r>
              <a:t/>
            </a:r>
            <a:endParaRPr/>
          </a:p>
          <a:p>
            <a:pPr indent="0" lvl="0" marL="0" rtl="0" algn="l">
              <a:spcBef>
                <a:spcPts val="0"/>
              </a:spcBef>
              <a:spcAft>
                <a:spcPts val="0"/>
              </a:spcAft>
              <a:buNone/>
            </a:pPr>
            <a:r>
              <a:rPr lang="it"/>
              <a:t>Dal grafico è evidente come le versioni CUDA (sorted) sia la meno performante, ed inoltre, così come la versione CUDA (n</a:t>
            </a:r>
            <a:r>
              <a:rPr lang="it"/>
              <a:t>aïve</a:t>
            </a:r>
            <a:r>
              <a:rPr lang="it"/>
              <a:t>), sono particolarmente limitate dalla memoria disponibile sulla mia GPU (4GB), che non permette loro di processare più di 90 milioni di eventi.</a:t>
            </a:r>
            <a:endParaRPr/>
          </a:p>
          <a:p>
            <a:pPr indent="0" lvl="0" marL="0" rtl="0" algn="l">
              <a:spcBef>
                <a:spcPts val="0"/>
              </a:spcBef>
              <a:spcAft>
                <a:spcPts val="0"/>
              </a:spcAft>
              <a:buNone/>
            </a:pPr>
            <a:r>
              <a:t/>
            </a:r>
            <a:endParaRPr/>
          </a:p>
          <a:p>
            <a:pPr indent="0" lvl="0" marL="0" rtl="0" algn="l">
              <a:spcBef>
                <a:spcPts val="0"/>
              </a:spcBef>
              <a:spcAft>
                <a:spcPts val="0"/>
              </a:spcAft>
              <a:buNone/>
            </a:pPr>
            <a:r>
              <a:rPr lang="it"/>
              <a:t>La versione CUDA (optimized) con la mia scheda video riesce invece a gestire fino a 140 milioni di eventi mantenendo le performance più solide tra le versioni testate.</a:t>
            </a:r>
            <a:endParaRPr/>
          </a:p>
        </p:txBody>
      </p:sp>
      <p:pic>
        <p:nvPicPr>
          <p:cNvPr id="164" name="Google Shape;164;p26" title="Punti guadagnati"/>
          <p:cNvPicPr preferRelativeResize="0"/>
          <p:nvPr/>
        </p:nvPicPr>
        <p:blipFill>
          <a:blip r:embed="rId3">
            <a:alphaModFix/>
          </a:blip>
          <a:stretch>
            <a:fillRect/>
          </a:stretch>
        </p:blipFill>
        <p:spPr>
          <a:xfrm>
            <a:off x="4638600" y="1152475"/>
            <a:ext cx="4193700" cy="31233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50980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t"/>
              <a:t>Videocamera ad eventi</a:t>
            </a:r>
            <a:endParaRPr/>
          </a:p>
        </p:txBody>
      </p:sp>
      <p:sp>
        <p:nvSpPr>
          <p:cNvPr id="66" name="Google Shape;66;p14"/>
          <p:cNvSpPr txBox="1"/>
          <p:nvPr>
            <p:ph idx="1" type="body"/>
          </p:nvPr>
        </p:nvSpPr>
        <p:spPr>
          <a:xfrm>
            <a:off x="311700" y="1228850"/>
            <a:ext cx="4511100" cy="34749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it" sz="1100">
                <a:solidFill>
                  <a:schemeClr val="dk1"/>
                </a:solidFill>
              </a:rPr>
              <a:t>Una videocamera ad eventi (o </a:t>
            </a:r>
            <a:r>
              <a:rPr lang="it" sz="1100">
                <a:solidFill>
                  <a:schemeClr val="dk1"/>
                </a:solidFill>
              </a:rPr>
              <a:t>videocamera </a:t>
            </a:r>
            <a:r>
              <a:rPr lang="it" sz="1100">
                <a:solidFill>
                  <a:schemeClr val="dk1"/>
                </a:solidFill>
              </a:rPr>
              <a:t>neuromorfica) genera milioni di eventi al secondo, corrispondenti ai pixel del sensore che riscontrano una variazione di </a:t>
            </a:r>
            <a:r>
              <a:rPr lang="it" sz="1100">
                <a:solidFill>
                  <a:schemeClr val="dk1"/>
                </a:solidFill>
              </a:rPr>
              <a:t>luminosità</a:t>
            </a:r>
            <a:r>
              <a:rPr lang="it" sz="1100">
                <a:solidFill>
                  <a:schemeClr val="dk1"/>
                </a:solidFill>
              </a:rPr>
              <a:t> superiore ad una determinata soglia. </a:t>
            </a:r>
            <a:endParaRPr sz="1100">
              <a:solidFill>
                <a:schemeClr val="dk1"/>
              </a:solidFill>
            </a:endParaRPr>
          </a:p>
          <a:p>
            <a:pPr indent="0" lvl="0" marL="0" rtl="0" algn="l">
              <a:spcBef>
                <a:spcPts val="0"/>
              </a:spcBef>
              <a:spcAft>
                <a:spcPts val="0"/>
              </a:spcAft>
              <a:buNone/>
            </a:pPr>
            <a:r>
              <a:t/>
            </a:r>
            <a:endParaRPr sz="1100">
              <a:solidFill>
                <a:schemeClr val="dk1"/>
              </a:solidFill>
            </a:endParaRPr>
          </a:p>
          <a:p>
            <a:pPr indent="0" lvl="0" marL="0" rtl="0" algn="l">
              <a:spcBef>
                <a:spcPts val="0"/>
              </a:spcBef>
              <a:spcAft>
                <a:spcPts val="0"/>
              </a:spcAft>
              <a:buNone/>
            </a:pPr>
            <a:r>
              <a:rPr lang="it" sz="1100">
                <a:solidFill>
                  <a:schemeClr val="dk1"/>
                </a:solidFill>
              </a:rPr>
              <a:t>Gli eventi sono restituiti dal sensore sotto forma di 3 informazioni:</a:t>
            </a:r>
            <a:endParaRPr sz="1100">
              <a:solidFill>
                <a:schemeClr val="dk1"/>
              </a:solidFill>
            </a:endParaRPr>
          </a:p>
          <a:p>
            <a:pPr indent="-298450" lvl="0" marL="457200" rtl="0" algn="l">
              <a:spcBef>
                <a:spcPts val="0"/>
              </a:spcBef>
              <a:spcAft>
                <a:spcPts val="0"/>
              </a:spcAft>
              <a:buClr>
                <a:schemeClr val="dk1"/>
              </a:buClr>
              <a:buSzPts val="1100"/>
              <a:buChar char="-"/>
            </a:pPr>
            <a:r>
              <a:rPr b="1" lang="it" sz="1100">
                <a:solidFill>
                  <a:schemeClr val="dk1"/>
                </a:solidFill>
              </a:rPr>
              <a:t>Posizione </a:t>
            </a:r>
            <a:r>
              <a:rPr lang="it" sz="1100">
                <a:solidFill>
                  <a:schemeClr val="dk1"/>
                </a:solidFill>
              </a:rPr>
              <a:t>del pixel: coordinate X e Y</a:t>
            </a:r>
            <a:endParaRPr sz="1100">
              <a:solidFill>
                <a:schemeClr val="dk1"/>
              </a:solidFill>
            </a:endParaRPr>
          </a:p>
          <a:p>
            <a:pPr indent="-298450" lvl="0" marL="457200" rtl="0" algn="l">
              <a:spcBef>
                <a:spcPts val="0"/>
              </a:spcBef>
              <a:spcAft>
                <a:spcPts val="0"/>
              </a:spcAft>
              <a:buClr>
                <a:schemeClr val="dk1"/>
              </a:buClr>
              <a:buSzPts val="1100"/>
              <a:buChar char="-"/>
            </a:pPr>
            <a:r>
              <a:rPr b="1" lang="it" sz="1100">
                <a:solidFill>
                  <a:schemeClr val="dk1"/>
                </a:solidFill>
              </a:rPr>
              <a:t>Polarità </a:t>
            </a:r>
            <a:r>
              <a:rPr lang="it" sz="1100">
                <a:solidFill>
                  <a:schemeClr val="dk1"/>
                </a:solidFill>
              </a:rPr>
              <a:t>dell’evento: 0 in caso di polarità negativa, 1 in caso di polarità positiva</a:t>
            </a:r>
            <a:endParaRPr sz="1100">
              <a:solidFill>
                <a:schemeClr val="dk1"/>
              </a:solidFill>
            </a:endParaRPr>
          </a:p>
          <a:p>
            <a:pPr indent="-298450" lvl="0" marL="457200" rtl="0" algn="l">
              <a:spcBef>
                <a:spcPts val="0"/>
              </a:spcBef>
              <a:spcAft>
                <a:spcPts val="0"/>
              </a:spcAft>
              <a:buClr>
                <a:schemeClr val="dk1"/>
              </a:buClr>
              <a:buSzPts val="1100"/>
              <a:buChar char="-"/>
            </a:pPr>
            <a:r>
              <a:rPr b="1" lang="it" sz="1100">
                <a:solidFill>
                  <a:schemeClr val="dk1"/>
                </a:solidFill>
              </a:rPr>
              <a:t>Timestamp </a:t>
            </a:r>
            <a:r>
              <a:rPr lang="it" sz="1100">
                <a:solidFill>
                  <a:schemeClr val="dk1"/>
                </a:solidFill>
              </a:rPr>
              <a:t>dell’evento: valore intero che rappresenta i nanosecondi trascorsi dall’inizio della ripresa</a:t>
            </a:r>
            <a:endParaRPr sz="1100">
              <a:solidFill>
                <a:schemeClr val="dk1"/>
              </a:solidFill>
            </a:endParaRPr>
          </a:p>
          <a:p>
            <a:pPr indent="0" lvl="0" marL="0" rtl="0" algn="l">
              <a:spcBef>
                <a:spcPts val="0"/>
              </a:spcBef>
              <a:spcAft>
                <a:spcPts val="0"/>
              </a:spcAft>
              <a:buNone/>
            </a:pPr>
            <a:r>
              <a:t/>
            </a:r>
            <a:endParaRPr sz="1100">
              <a:solidFill>
                <a:schemeClr val="dk1"/>
              </a:solidFill>
            </a:endParaRPr>
          </a:p>
          <a:p>
            <a:pPr indent="0" lvl="0" marL="0" rtl="0" algn="l">
              <a:spcBef>
                <a:spcPts val="0"/>
              </a:spcBef>
              <a:spcAft>
                <a:spcPts val="0"/>
              </a:spcAft>
              <a:buNone/>
            </a:pPr>
            <a:r>
              <a:rPr lang="it" sz="1100">
                <a:solidFill>
                  <a:schemeClr val="dk1"/>
                </a:solidFill>
              </a:rPr>
              <a:t>Per natura questi eventi sono </a:t>
            </a:r>
            <a:r>
              <a:rPr b="1" lang="it" sz="1100">
                <a:solidFill>
                  <a:schemeClr val="dk1"/>
                </a:solidFill>
              </a:rPr>
              <a:t>asincroni</a:t>
            </a:r>
            <a:r>
              <a:rPr lang="it" sz="1100">
                <a:solidFill>
                  <a:schemeClr val="dk1"/>
                </a:solidFill>
              </a:rPr>
              <a:t>, </a:t>
            </a:r>
            <a:r>
              <a:rPr b="1" lang="it" sz="1100">
                <a:solidFill>
                  <a:schemeClr val="dk1"/>
                </a:solidFill>
              </a:rPr>
              <a:t>indipendenti </a:t>
            </a:r>
            <a:r>
              <a:rPr lang="it" sz="1100">
                <a:solidFill>
                  <a:schemeClr val="dk1"/>
                </a:solidFill>
              </a:rPr>
              <a:t>e </a:t>
            </a:r>
            <a:r>
              <a:rPr b="1" lang="it" sz="1100">
                <a:solidFill>
                  <a:schemeClr val="dk1"/>
                </a:solidFill>
              </a:rPr>
              <a:t>sparsi</a:t>
            </a:r>
            <a:r>
              <a:rPr lang="it" sz="1100">
                <a:solidFill>
                  <a:schemeClr val="dk1"/>
                </a:solidFill>
              </a:rPr>
              <a:t>: </a:t>
            </a:r>
            <a:endParaRPr sz="1100">
              <a:solidFill>
                <a:schemeClr val="dk1"/>
              </a:solidFill>
            </a:endParaRPr>
          </a:p>
          <a:p>
            <a:pPr indent="0" lvl="0" marL="0" rtl="0" algn="l">
              <a:spcBef>
                <a:spcPts val="0"/>
              </a:spcBef>
              <a:spcAft>
                <a:spcPts val="0"/>
              </a:spcAft>
              <a:buNone/>
            </a:pPr>
            <a:r>
              <a:rPr lang="it" sz="1100">
                <a:solidFill>
                  <a:schemeClr val="dk1"/>
                </a:solidFill>
              </a:rPr>
              <a:t>le prime due caratteristiche rendono questo problema </a:t>
            </a:r>
            <a:r>
              <a:rPr lang="it" sz="1100">
                <a:solidFill>
                  <a:schemeClr val="dk1"/>
                </a:solidFill>
              </a:rPr>
              <a:t>particolarmente adatti ad processamento parallelo, mentre la sparsità degli eventi rende la sfida dell’ottimizzazione più complessa, aspetto che verrà affrontata nel corso del progetto.</a:t>
            </a:r>
            <a:endParaRPr sz="1100">
              <a:solidFill>
                <a:schemeClr val="dk1"/>
              </a:solidFill>
            </a:endParaRPr>
          </a:p>
          <a:p>
            <a:pPr indent="0" lvl="0" marL="0" rtl="0" algn="l">
              <a:spcBef>
                <a:spcPts val="0"/>
              </a:spcBef>
              <a:spcAft>
                <a:spcPts val="0"/>
              </a:spcAft>
              <a:buNone/>
            </a:pPr>
            <a:r>
              <a:t/>
            </a:r>
            <a:endParaRPr sz="1100">
              <a:solidFill>
                <a:schemeClr val="dk1"/>
              </a:solidFill>
            </a:endParaRPr>
          </a:p>
          <a:p>
            <a:pPr indent="0" lvl="0" marL="0" rtl="0" algn="l">
              <a:spcBef>
                <a:spcPts val="0"/>
              </a:spcBef>
              <a:spcAft>
                <a:spcPts val="0"/>
              </a:spcAft>
              <a:buNone/>
            </a:pPr>
            <a:r>
              <a:t/>
            </a:r>
            <a:endParaRPr sz="1100">
              <a:solidFill>
                <a:schemeClr val="dk1"/>
              </a:solidFill>
            </a:endParaRPr>
          </a:p>
        </p:txBody>
      </p:sp>
      <p:pic>
        <p:nvPicPr>
          <p:cNvPr id="67" name="Google Shape;67;p14"/>
          <p:cNvPicPr preferRelativeResize="0"/>
          <p:nvPr/>
        </p:nvPicPr>
        <p:blipFill>
          <a:blip r:embed="rId3">
            <a:alphaModFix/>
          </a:blip>
          <a:stretch>
            <a:fillRect/>
          </a:stretch>
        </p:blipFill>
        <p:spPr>
          <a:xfrm>
            <a:off x="5937377" y="2506700"/>
            <a:ext cx="1906299" cy="2197048"/>
          </a:xfrm>
          <a:prstGeom prst="rect">
            <a:avLst/>
          </a:prstGeom>
          <a:noFill/>
          <a:ln>
            <a:noFill/>
          </a:ln>
        </p:spPr>
      </p:pic>
      <p:pic>
        <p:nvPicPr>
          <p:cNvPr id="68" name="Google Shape;68;p14"/>
          <p:cNvPicPr preferRelativeResize="0"/>
          <p:nvPr/>
        </p:nvPicPr>
        <p:blipFill>
          <a:blip r:embed="rId4">
            <a:alphaModFix/>
          </a:blip>
          <a:stretch>
            <a:fillRect/>
          </a:stretch>
        </p:blipFill>
        <p:spPr>
          <a:xfrm>
            <a:off x="5554886" y="509802"/>
            <a:ext cx="2671276" cy="14813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t"/>
              <a:t>Ambienti di testing</a:t>
            </a:r>
            <a:endParaRPr/>
          </a:p>
        </p:txBody>
      </p:sp>
      <p:sp>
        <p:nvSpPr>
          <p:cNvPr id="74" name="Google Shape;74;p15"/>
          <p:cNvSpPr txBox="1"/>
          <p:nvPr>
            <p:ph idx="1" type="body"/>
          </p:nvPr>
        </p:nvSpPr>
        <p:spPr>
          <a:xfrm>
            <a:off x="311700" y="1152475"/>
            <a:ext cx="59664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t"/>
              <a:t>Per testare il codice ho utilizzato due ambienti:</a:t>
            </a:r>
            <a:endParaRPr/>
          </a:p>
          <a:p>
            <a:pPr indent="-342900" lvl="0" marL="457200" rtl="0" algn="l">
              <a:spcBef>
                <a:spcPts val="0"/>
              </a:spcBef>
              <a:spcAft>
                <a:spcPts val="0"/>
              </a:spcAft>
              <a:buSzPts val="1800"/>
              <a:buChar char="-"/>
            </a:pPr>
            <a:r>
              <a:rPr lang="it"/>
              <a:t>Server domestico: </a:t>
            </a:r>
            <a:br>
              <a:rPr lang="it"/>
            </a:br>
            <a:r>
              <a:rPr lang="it"/>
              <a:t>virtual machine con passthrough di una scheda </a:t>
            </a:r>
            <a:r>
              <a:rPr b="1" lang="it"/>
              <a:t>GTX 1050 Ti</a:t>
            </a:r>
            <a:r>
              <a:rPr lang="it"/>
              <a:t> (4GB RAM - Pascal), utilizzando una versione di cuda di fine 2019 per poter usare Nsight Compute</a:t>
            </a:r>
            <a:endParaRPr/>
          </a:p>
          <a:p>
            <a:pPr indent="-342900" lvl="0" marL="457200" rtl="0" algn="l">
              <a:spcBef>
                <a:spcPts val="0"/>
              </a:spcBef>
              <a:spcAft>
                <a:spcPts val="0"/>
              </a:spcAft>
              <a:buSzPts val="1800"/>
              <a:buChar char="-"/>
            </a:pPr>
            <a:r>
              <a:rPr lang="it"/>
              <a:t>Colab: </a:t>
            </a:r>
            <a:br>
              <a:rPr lang="it"/>
            </a:br>
            <a:r>
              <a:rPr b="1" lang="it"/>
              <a:t>TESLA T4</a:t>
            </a:r>
            <a:r>
              <a:rPr lang="it"/>
              <a:t> (16 GB RAM - Turing)</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it"/>
              <a:t>I test di performance li ho eseguiti sul server domestico, raccogliendo i risultati su un database </a:t>
            </a:r>
            <a:r>
              <a:rPr b="1" lang="it"/>
              <a:t>MongoDB </a:t>
            </a:r>
            <a:r>
              <a:rPr lang="it"/>
              <a:t>in modo da confrontare i risultati delle varie esecuzioni. </a:t>
            </a:r>
            <a:endParaRPr/>
          </a:p>
          <a:p>
            <a:pPr indent="0" lvl="0" marL="0" rtl="0" algn="l">
              <a:spcBef>
                <a:spcPts val="0"/>
              </a:spcBef>
              <a:spcAft>
                <a:spcPts val="0"/>
              </a:spcAft>
              <a:buNone/>
            </a:pPr>
            <a:r>
              <a:t/>
            </a:r>
            <a:endParaRPr/>
          </a:p>
          <a:p>
            <a:pPr indent="0" lvl="0" marL="0" rtl="0" algn="l">
              <a:spcBef>
                <a:spcPts val="0"/>
              </a:spcBef>
              <a:spcAft>
                <a:spcPts val="0"/>
              </a:spcAft>
              <a:buNone/>
            </a:pPr>
            <a:r>
              <a:rPr lang="it"/>
              <a:t>Per validare la correttezza dei risultati ho utilizzato il </a:t>
            </a:r>
            <a:r>
              <a:rPr b="1" lang="it"/>
              <a:t>checksum </a:t>
            </a:r>
            <a:r>
              <a:rPr lang="it"/>
              <a:t>della matrice risultato.</a:t>
            </a:r>
            <a:endParaRPr/>
          </a:p>
        </p:txBody>
      </p:sp>
      <p:pic>
        <p:nvPicPr>
          <p:cNvPr id="75" name="Google Shape;75;p15"/>
          <p:cNvPicPr preferRelativeResize="0"/>
          <p:nvPr/>
        </p:nvPicPr>
        <p:blipFill>
          <a:blip r:embed="rId3">
            <a:alphaModFix/>
          </a:blip>
          <a:stretch>
            <a:fillRect/>
          </a:stretch>
        </p:blipFill>
        <p:spPr>
          <a:xfrm>
            <a:off x="6278101" y="1714362"/>
            <a:ext cx="2160307" cy="1233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t"/>
              <a:t>Il dataset</a:t>
            </a:r>
            <a:endParaRPr/>
          </a:p>
        </p:txBody>
      </p:sp>
      <p:pic>
        <p:nvPicPr>
          <p:cNvPr id="81" name="Google Shape;81;p16" title="car_urban_night_penno_small_loop_rgb.mp4">
            <a:hlinkClick r:id="rId3"/>
          </p:cNvPr>
          <p:cNvPicPr preferRelativeResize="0"/>
          <p:nvPr/>
        </p:nvPicPr>
        <p:blipFill>
          <a:blip r:embed="rId4">
            <a:alphaModFix/>
          </a:blip>
          <a:stretch>
            <a:fillRect/>
          </a:stretch>
        </p:blipFill>
        <p:spPr>
          <a:xfrm>
            <a:off x="4084024" y="1241300"/>
            <a:ext cx="4417174" cy="2760750"/>
          </a:xfrm>
          <a:prstGeom prst="rect">
            <a:avLst/>
          </a:prstGeom>
          <a:noFill/>
          <a:ln>
            <a:noFill/>
          </a:ln>
        </p:spPr>
      </p:pic>
      <p:sp>
        <p:nvSpPr>
          <p:cNvPr id="82" name="Google Shape;82;p16"/>
          <p:cNvSpPr txBox="1"/>
          <p:nvPr/>
        </p:nvSpPr>
        <p:spPr>
          <a:xfrm>
            <a:off x="311700" y="1249775"/>
            <a:ext cx="3243000" cy="2743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it" sz="1100">
                <a:solidFill>
                  <a:schemeClr val="accent3"/>
                </a:solidFill>
                <a:latin typeface="Proxima Nova"/>
                <a:ea typeface="Proxima Nova"/>
                <a:cs typeface="Proxima Nova"/>
                <a:sym typeface="Proxima Nova"/>
              </a:rPr>
              <a:t>I dati degli eventi </a:t>
            </a:r>
            <a:r>
              <a:rPr lang="it" sz="1100">
                <a:solidFill>
                  <a:schemeClr val="accent3"/>
                </a:solidFill>
                <a:latin typeface="Proxima Nova"/>
                <a:ea typeface="Proxima Nova"/>
                <a:cs typeface="Proxima Nova"/>
                <a:sym typeface="Proxima Nova"/>
              </a:rPr>
              <a:t>elaborati</a:t>
            </a:r>
            <a:r>
              <a:rPr lang="it" sz="1100">
                <a:solidFill>
                  <a:schemeClr val="accent3"/>
                </a:solidFill>
                <a:latin typeface="Proxima Nova"/>
                <a:ea typeface="Proxima Nova"/>
                <a:cs typeface="Proxima Nova"/>
                <a:sym typeface="Proxima Nova"/>
              </a:rPr>
              <a:t> li ho ottenuti dal dataset </a:t>
            </a:r>
            <a:r>
              <a:rPr b="1" lang="it" sz="1100">
                <a:solidFill>
                  <a:schemeClr val="accent3"/>
                </a:solidFill>
                <a:latin typeface="Proxima Nova"/>
                <a:ea typeface="Proxima Nova"/>
                <a:cs typeface="Proxima Nova"/>
                <a:sym typeface="Proxima Nova"/>
              </a:rPr>
              <a:t>m3ed</a:t>
            </a:r>
            <a:r>
              <a:rPr lang="it" sz="1100">
                <a:solidFill>
                  <a:schemeClr val="accent3"/>
                </a:solidFill>
                <a:latin typeface="Proxima Nova"/>
                <a:ea typeface="Proxima Nova"/>
                <a:cs typeface="Proxima Nova"/>
                <a:sym typeface="Proxima Nova"/>
              </a:rPr>
              <a:t>, </a:t>
            </a:r>
            <a:r>
              <a:rPr b="1" lang="it" sz="1100">
                <a:solidFill>
                  <a:schemeClr val="accent3"/>
                </a:solidFill>
                <a:latin typeface="Proxima Nova"/>
                <a:ea typeface="Proxima Nova"/>
                <a:cs typeface="Proxima Nova"/>
                <a:sym typeface="Proxima Nova"/>
              </a:rPr>
              <a:t>urban_night_penno_big_loop.h5 </a:t>
            </a:r>
            <a:r>
              <a:rPr lang="it" sz="1100">
                <a:solidFill>
                  <a:schemeClr val="accent3"/>
                </a:solidFill>
                <a:latin typeface="Proxima Nova"/>
                <a:ea typeface="Proxima Nova"/>
                <a:cs typeface="Proxima Nova"/>
                <a:sym typeface="Proxima Nova"/>
              </a:rPr>
              <a:t>(40GB), disponibile a questo link:</a:t>
            </a:r>
            <a:br>
              <a:rPr lang="it" sz="1100">
                <a:solidFill>
                  <a:schemeClr val="accent3"/>
                </a:solidFill>
                <a:latin typeface="Proxima Nova"/>
                <a:ea typeface="Proxima Nova"/>
                <a:cs typeface="Proxima Nova"/>
                <a:sym typeface="Proxima Nova"/>
              </a:rPr>
            </a:br>
            <a:r>
              <a:rPr lang="it" sz="1100" u="sng">
                <a:solidFill>
                  <a:schemeClr val="accent5"/>
                </a:solidFill>
                <a:latin typeface="Proxima Nova"/>
                <a:ea typeface="Proxima Nova"/>
                <a:cs typeface="Proxima Nova"/>
                <a:sym typeface="Proxima Nova"/>
                <a:hlinkClick r:id="rId5">
                  <a:extLst>
                    <a:ext uri="{A12FA001-AC4F-418D-AE19-62706E023703}">
                      <ahyp:hlinkClr val="tx"/>
                    </a:ext>
                  </a:extLst>
                </a:hlinkClick>
              </a:rPr>
              <a:t>https://m3ed.io/sequences/#urban-night</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it" sz="1100">
                <a:solidFill>
                  <a:schemeClr val="accent3"/>
                </a:solidFill>
                <a:latin typeface="Proxima Nova"/>
                <a:ea typeface="Proxima Nova"/>
                <a:cs typeface="Proxima Nova"/>
                <a:sym typeface="Proxima Nova"/>
              </a:rPr>
              <a:t>Ho optato per una scena notturna in modo da evidenziare i vantaggi dati dall’ampia </a:t>
            </a:r>
            <a:r>
              <a:rPr b="1" lang="it" sz="1100">
                <a:solidFill>
                  <a:schemeClr val="accent3"/>
                </a:solidFill>
                <a:latin typeface="Proxima Nova"/>
                <a:ea typeface="Proxima Nova"/>
                <a:cs typeface="Proxima Nova"/>
                <a:sym typeface="Proxima Nova"/>
              </a:rPr>
              <a:t>gamma dinamica </a:t>
            </a:r>
            <a:r>
              <a:rPr lang="it" sz="1100">
                <a:solidFill>
                  <a:schemeClr val="accent3"/>
                </a:solidFill>
                <a:latin typeface="Proxima Nova"/>
                <a:ea typeface="Proxima Nova"/>
                <a:cs typeface="Proxima Nova"/>
                <a:sym typeface="Proxima Nova"/>
              </a:rPr>
              <a:t>che una videocamera ad eventi è in grado di gestire.</a:t>
            </a:r>
            <a:endParaRPr sz="1100">
              <a:solidFill>
                <a:schemeClr val="accent3"/>
              </a:solidFill>
              <a:latin typeface="Proxima Nova"/>
              <a:ea typeface="Proxima Nova"/>
              <a:cs typeface="Proxima Nova"/>
              <a:sym typeface="Proxima Nova"/>
            </a:endParaRPr>
          </a:p>
          <a:p>
            <a:pPr indent="0" lvl="0" marL="0" rtl="0" algn="l">
              <a:lnSpc>
                <a:spcPct val="115000"/>
              </a:lnSpc>
              <a:spcBef>
                <a:spcPts val="0"/>
              </a:spcBef>
              <a:spcAft>
                <a:spcPts val="0"/>
              </a:spcAft>
              <a:buNone/>
            </a:pPr>
            <a:r>
              <a:t/>
            </a:r>
            <a:endParaRPr sz="1100">
              <a:solidFill>
                <a:schemeClr val="accent3"/>
              </a:solidFill>
              <a:latin typeface="Proxima Nova"/>
              <a:ea typeface="Proxima Nova"/>
              <a:cs typeface="Proxima Nova"/>
              <a:sym typeface="Proxima Nova"/>
            </a:endParaRPr>
          </a:p>
          <a:p>
            <a:pPr indent="0" lvl="0" marL="0" rtl="0" algn="l">
              <a:lnSpc>
                <a:spcPct val="115000"/>
              </a:lnSpc>
              <a:spcBef>
                <a:spcPts val="0"/>
              </a:spcBef>
              <a:spcAft>
                <a:spcPts val="0"/>
              </a:spcAft>
              <a:buNone/>
            </a:pPr>
            <a:r>
              <a:rPr lang="it" sz="1100">
                <a:solidFill>
                  <a:schemeClr val="accent3"/>
                </a:solidFill>
                <a:latin typeface="Proxima Nova"/>
                <a:ea typeface="Proxima Nova"/>
                <a:cs typeface="Proxima Nova"/>
                <a:sym typeface="Proxima Nova"/>
              </a:rPr>
              <a:t>Per i benchmark utilizzerò i primi </a:t>
            </a:r>
            <a:r>
              <a:rPr b="1" lang="it" sz="1100">
                <a:solidFill>
                  <a:schemeClr val="accent3"/>
                </a:solidFill>
                <a:latin typeface="Proxima Nova"/>
                <a:ea typeface="Proxima Nova"/>
                <a:cs typeface="Proxima Nova"/>
                <a:sym typeface="Proxima Nova"/>
              </a:rPr>
              <a:t>60 milioni di eventi</a:t>
            </a:r>
            <a:r>
              <a:rPr lang="it" sz="1100">
                <a:solidFill>
                  <a:schemeClr val="accent3"/>
                </a:solidFill>
                <a:latin typeface="Proxima Nova"/>
                <a:ea typeface="Proxima Nova"/>
                <a:cs typeface="Proxima Nova"/>
                <a:sym typeface="Proxima Nova"/>
              </a:rPr>
              <a:t>, raggruppati in stack da 200000 eventi, andando a generare un totale di 300 frame.</a:t>
            </a:r>
            <a:endParaRPr sz="1100">
              <a:solidFill>
                <a:schemeClr val="accent3"/>
              </a:solidFill>
              <a:latin typeface="Proxima Nova"/>
              <a:ea typeface="Proxima Nova"/>
              <a:cs typeface="Proxima Nova"/>
              <a:sym typeface="Proxima Nova"/>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1"/>
                                        </p:tgtEl>
                                        <p:attrNameLst>
                                          <p:attrName>style.visibility</p:attrName>
                                        </p:attrNameLst>
                                      </p:cBhvr>
                                      <p:to>
                                        <p:strVal val="visible"/>
                                      </p:to>
                                    </p:set>
                                    <p:animEffect filter="fade" transition="in">
                                      <p:cBhvr>
                                        <p:cTn dur="1000"/>
                                        <p:tgtEl>
                                          <p:spTgt spid="8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t"/>
              <a:t>Rappresentazioni stacked di eventi</a:t>
            </a:r>
            <a:endParaRPr/>
          </a:p>
        </p:txBody>
      </p:sp>
      <p:sp>
        <p:nvSpPr>
          <p:cNvPr id="88" name="Google Shape;88;p17"/>
          <p:cNvSpPr txBox="1"/>
          <p:nvPr>
            <p:ph idx="1" type="body"/>
          </p:nvPr>
        </p:nvSpPr>
        <p:spPr>
          <a:xfrm>
            <a:off x="311725" y="3135800"/>
            <a:ext cx="2761500" cy="168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it">
                <a:solidFill>
                  <a:schemeClr val="dk1"/>
                </a:solidFill>
              </a:rPr>
              <a:t>Histogram</a:t>
            </a:r>
            <a:endParaRPr b="1">
              <a:solidFill>
                <a:schemeClr val="dk1"/>
              </a:solidFill>
            </a:endParaRPr>
          </a:p>
          <a:p>
            <a:pPr indent="-298450" lvl="0" marL="457200" rtl="0" algn="l">
              <a:spcBef>
                <a:spcPts val="0"/>
              </a:spcBef>
              <a:spcAft>
                <a:spcPts val="0"/>
              </a:spcAft>
              <a:buClr>
                <a:schemeClr val="dk1"/>
              </a:buClr>
              <a:buSzPts val="1100"/>
              <a:buChar char="-"/>
            </a:pPr>
            <a:r>
              <a:rPr lang="it">
                <a:solidFill>
                  <a:schemeClr val="dk1"/>
                </a:solidFill>
              </a:rPr>
              <a:t>Due canali, uno per polarità</a:t>
            </a:r>
            <a:endParaRPr>
              <a:solidFill>
                <a:schemeClr val="dk1"/>
              </a:solidFill>
            </a:endParaRPr>
          </a:p>
          <a:p>
            <a:pPr indent="-298450" lvl="0" marL="457200" rtl="0" algn="l">
              <a:spcBef>
                <a:spcPts val="0"/>
              </a:spcBef>
              <a:spcAft>
                <a:spcPts val="0"/>
              </a:spcAft>
              <a:buClr>
                <a:schemeClr val="dk1"/>
              </a:buClr>
              <a:buSzPts val="1100"/>
              <a:buChar char="-"/>
            </a:pPr>
            <a:r>
              <a:rPr lang="it">
                <a:solidFill>
                  <a:schemeClr val="dk1"/>
                </a:solidFill>
              </a:rPr>
              <a:t>Gli eventi vengono accumulati per pixel nei due rispettivi canali, ottenendo due immagini in scala di grigio</a:t>
            </a:r>
            <a:endParaRPr>
              <a:solidFill>
                <a:schemeClr val="dk1"/>
              </a:solidFill>
            </a:endParaRPr>
          </a:p>
          <a:p>
            <a:pPr indent="0" lvl="0" marL="457200" rtl="0" algn="l">
              <a:spcBef>
                <a:spcPts val="0"/>
              </a:spcBef>
              <a:spcAft>
                <a:spcPts val="0"/>
              </a:spcAft>
              <a:buNone/>
            </a:pPr>
            <a:r>
              <a:t/>
            </a:r>
            <a:endParaRPr b="1">
              <a:solidFill>
                <a:schemeClr val="dk1"/>
              </a:solidFill>
            </a:endParaRPr>
          </a:p>
        </p:txBody>
      </p:sp>
      <p:pic>
        <p:nvPicPr>
          <p:cNvPr id="89" name="Google Shape;89;p17" title="frame_0000.png"/>
          <p:cNvPicPr preferRelativeResize="0"/>
          <p:nvPr/>
        </p:nvPicPr>
        <p:blipFill>
          <a:blip r:embed="rId3">
            <a:alphaModFix/>
          </a:blip>
          <a:stretch>
            <a:fillRect/>
          </a:stretch>
        </p:blipFill>
        <p:spPr>
          <a:xfrm>
            <a:off x="3201376" y="1307150"/>
            <a:ext cx="2761450" cy="1553297"/>
          </a:xfrm>
          <a:prstGeom prst="rect">
            <a:avLst/>
          </a:prstGeom>
          <a:noFill/>
          <a:ln>
            <a:noFill/>
          </a:ln>
          <a:effectLst>
            <a:outerShdw blurRad="55342" rotWithShape="0" algn="bl" dir="5400000" dist="18447">
              <a:srgbClr val="000000">
                <a:alpha val="50000"/>
              </a:srgbClr>
            </a:outerShdw>
          </a:effectLst>
        </p:spPr>
      </p:pic>
      <p:pic>
        <p:nvPicPr>
          <p:cNvPr id="90" name="Google Shape;90;p17" title="frame_0.png"/>
          <p:cNvPicPr preferRelativeResize="0"/>
          <p:nvPr/>
        </p:nvPicPr>
        <p:blipFill>
          <a:blip r:embed="rId4">
            <a:alphaModFix/>
          </a:blip>
          <a:stretch>
            <a:fillRect/>
          </a:stretch>
        </p:blipFill>
        <p:spPr>
          <a:xfrm>
            <a:off x="6070775" y="1307135"/>
            <a:ext cx="2761450" cy="1553328"/>
          </a:xfrm>
          <a:prstGeom prst="rect">
            <a:avLst/>
          </a:prstGeom>
          <a:noFill/>
          <a:ln>
            <a:noFill/>
          </a:ln>
          <a:effectLst>
            <a:outerShdw blurRad="54712" rotWithShape="0" algn="bl" dir="5400000" dist="18237">
              <a:srgbClr val="000000">
                <a:alpha val="50000"/>
              </a:srgbClr>
            </a:outerShdw>
          </a:effectLst>
        </p:spPr>
      </p:pic>
      <p:sp>
        <p:nvSpPr>
          <p:cNvPr id="91" name="Google Shape;91;p17"/>
          <p:cNvSpPr txBox="1"/>
          <p:nvPr>
            <p:ph idx="1" type="body"/>
          </p:nvPr>
        </p:nvSpPr>
        <p:spPr>
          <a:xfrm>
            <a:off x="3201375" y="3149875"/>
            <a:ext cx="2761500" cy="1660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it" sz="1100">
                <a:solidFill>
                  <a:schemeClr val="dk1"/>
                </a:solidFill>
              </a:rPr>
              <a:t>MDES </a:t>
            </a:r>
            <a:r>
              <a:rPr lang="it" sz="1100">
                <a:solidFill>
                  <a:schemeClr val="dk1"/>
                </a:solidFill>
              </a:rPr>
              <a:t>(Multiple Density Event Stacking)</a:t>
            </a:r>
            <a:endParaRPr sz="1100">
              <a:solidFill>
                <a:schemeClr val="dk1"/>
              </a:solidFill>
            </a:endParaRPr>
          </a:p>
          <a:p>
            <a:pPr indent="-298450" lvl="0" marL="457200" rtl="0" algn="l">
              <a:spcBef>
                <a:spcPts val="0"/>
              </a:spcBef>
              <a:spcAft>
                <a:spcPts val="0"/>
              </a:spcAft>
              <a:buClr>
                <a:schemeClr val="dk1"/>
              </a:buClr>
              <a:buSzPts val="1100"/>
              <a:buChar char="-"/>
            </a:pPr>
            <a:r>
              <a:rPr lang="it" sz="1100">
                <a:solidFill>
                  <a:schemeClr val="dk1"/>
                </a:solidFill>
              </a:rPr>
              <a:t>Ogni canale rappresenta una finestra di eventi dimezzata </a:t>
            </a:r>
            <a:r>
              <a:rPr lang="it">
                <a:solidFill>
                  <a:schemeClr val="dk1"/>
                </a:solidFill>
              </a:rPr>
              <a:t>rispetto alla finestra usata dal </a:t>
            </a:r>
            <a:r>
              <a:rPr lang="it" sz="1100">
                <a:solidFill>
                  <a:schemeClr val="dk1"/>
                </a:solidFill>
              </a:rPr>
              <a:t>canale precedente</a:t>
            </a:r>
            <a:endParaRPr sz="1100">
              <a:solidFill>
                <a:schemeClr val="dk1"/>
              </a:solidFill>
            </a:endParaRPr>
          </a:p>
          <a:p>
            <a:pPr indent="-298450" lvl="0" marL="457200" rtl="0" algn="l">
              <a:spcBef>
                <a:spcPts val="0"/>
              </a:spcBef>
              <a:spcAft>
                <a:spcPts val="0"/>
              </a:spcAft>
              <a:buClr>
                <a:schemeClr val="dk1"/>
              </a:buClr>
              <a:buSzPts val="1100"/>
              <a:buChar char="-"/>
            </a:pPr>
            <a:r>
              <a:rPr lang="it">
                <a:solidFill>
                  <a:schemeClr val="dk1"/>
                </a:solidFill>
              </a:rPr>
              <a:t>Il numero di canali si può scegliere a seconda del contesto</a:t>
            </a:r>
            <a:endParaRPr sz="1100">
              <a:solidFill>
                <a:schemeClr val="dk1"/>
              </a:solidFill>
            </a:endParaRPr>
          </a:p>
        </p:txBody>
      </p:sp>
      <p:sp>
        <p:nvSpPr>
          <p:cNvPr id="92" name="Google Shape;92;p17"/>
          <p:cNvSpPr txBox="1"/>
          <p:nvPr>
            <p:ph idx="1" type="body"/>
          </p:nvPr>
        </p:nvSpPr>
        <p:spPr>
          <a:xfrm>
            <a:off x="5926425" y="3135796"/>
            <a:ext cx="2905800" cy="16812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b="1" lang="it" sz="1100">
                <a:solidFill>
                  <a:schemeClr val="dk1"/>
                </a:solidFill>
              </a:rPr>
              <a:t>Tencode</a:t>
            </a:r>
            <a:endParaRPr b="1" sz="1100">
              <a:solidFill>
                <a:schemeClr val="dk1"/>
              </a:solidFill>
            </a:endParaRPr>
          </a:p>
          <a:p>
            <a:pPr indent="-298450" lvl="0" marL="457200" rtl="0" algn="l">
              <a:spcBef>
                <a:spcPts val="0"/>
              </a:spcBef>
              <a:spcAft>
                <a:spcPts val="0"/>
              </a:spcAft>
              <a:buClr>
                <a:schemeClr val="dk1"/>
              </a:buClr>
              <a:buSzPts val="1100"/>
              <a:buChar char="-"/>
            </a:pPr>
            <a:r>
              <a:rPr lang="it" sz="1100">
                <a:solidFill>
                  <a:schemeClr val="dk1"/>
                </a:solidFill>
              </a:rPr>
              <a:t>Gli eventi sono codificati a seconda della polarità e tenendo conto del timestamp</a:t>
            </a:r>
            <a:endParaRPr sz="1100">
              <a:solidFill>
                <a:schemeClr val="dk1"/>
              </a:solidFill>
            </a:endParaRPr>
          </a:p>
          <a:p>
            <a:pPr indent="-298450" lvl="0" marL="457200" rtl="0" algn="l">
              <a:spcBef>
                <a:spcPts val="0"/>
              </a:spcBef>
              <a:spcAft>
                <a:spcPts val="0"/>
              </a:spcAft>
              <a:buClr>
                <a:schemeClr val="dk1"/>
              </a:buClr>
              <a:buSzPts val="1100"/>
              <a:buChar char="-"/>
            </a:pPr>
            <a:r>
              <a:rPr lang="it">
                <a:solidFill>
                  <a:schemeClr val="dk1"/>
                </a:solidFill>
              </a:rPr>
              <a:t>Il canale rosso è utilizzato per rappresentare gli eventi positivi, il blu quelli negativi, mentre quello del verde è utilizzato per codificare il timestamp</a:t>
            </a:r>
            <a:endParaRPr sz="1100">
              <a:solidFill>
                <a:schemeClr val="dk1"/>
              </a:solidFill>
            </a:endParaRPr>
          </a:p>
        </p:txBody>
      </p:sp>
      <p:pic>
        <p:nvPicPr>
          <p:cNvPr id="93" name="Google Shape;93;p17"/>
          <p:cNvPicPr preferRelativeResize="0"/>
          <p:nvPr/>
        </p:nvPicPr>
        <p:blipFill>
          <a:blip r:embed="rId5">
            <a:alphaModFix/>
          </a:blip>
          <a:stretch>
            <a:fillRect/>
          </a:stretch>
        </p:blipFill>
        <p:spPr>
          <a:xfrm>
            <a:off x="311625" y="1301423"/>
            <a:ext cx="2781802" cy="1564751"/>
          </a:xfrm>
          <a:prstGeom prst="rect">
            <a:avLst/>
          </a:prstGeom>
          <a:noFill/>
          <a:ln>
            <a:noFill/>
          </a:ln>
          <a:effectLst>
            <a:outerShdw blurRad="57150" rotWithShape="0" algn="bl" dir="5400000" dist="19050">
              <a:srgbClr val="000000">
                <a:alpha val="50000"/>
              </a:srgbClr>
            </a:outerShdw>
          </a:effectLst>
        </p:spPr>
      </p:pic>
      <p:sp>
        <p:nvSpPr>
          <p:cNvPr id="94" name="Google Shape;94;p17"/>
          <p:cNvSpPr/>
          <p:nvPr/>
        </p:nvSpPr>
        <p:spPr>
          <a:xfrm>
            <a:off x="269625" y="1223650"/>
            <a:ext cx="2868600" cy="3499800"/>
          </a:xfrm>
          <a:prstGeom prst="roundRect">
            <a:avLst>
              <a:gd fmla="val 5671" name="adj"/>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8"/>
          <p:cNvSpPr txBox="1"/>
          <p:nvPr>
            <p:ph idx="1" type="body"/>
          </p:nvPr>
        </p:nvSpPr>
        <p:spPr>
          <a:xfrm>
            <a:off x="311700" y="1152475"/>
            <a:ext cx="34962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t">
                <a:solidFill>
                  <a:schemeClr val="dk1"/>
                </a:solidFill>
              </a:rPr>
              <a:t>I dati del dataset vengono caricati dal </a:t>
            </a:r>
            <a:r>
              <a:rPr b="1" lang="it">
                <a:solidFill>
                  <a:schemeClr val="dk1"/>
                </a:solidFill>
              </a:rPr>
              <a:t>file H5</a:t>
            </a:r>
            <a:r>
              <a:rPr lang="it">
                <a:solidFill>
                  <a:schemeClr val="dk1"/>
                </a:solidFill>
              </a:rPr>
              <a:t>.</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it">
                <a:solidFill>
                  <a:schemeClr val="dk1"/>
                </a:solidFill>
              </a:rPr>
              <a:t>Gli eventi vengono gestiti da un ciclo for che rimappa le coordinate X,Y dell’evento in un </a:t>
            </a:r>
            <a:r>
              <a:rPr b="1" lang="it">
                <a:solidFill>
                  <a:schemeClr val="dk1"/>
                </a:solidFill>
              </a:rPr>
              <a:t>indice lineare</a:t>
            </a:r>
            <a:r>
              <a:rPr lang="it">
                <a:solidFill>
                  <a:schemeClr val="dk1"/>
                </a:solidFill>
              </a:rPr>
              <a:t>, sommando le varie occorrenze nella cella di memoria corrispondente.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it">
                <a:solidFill>
                  <a:schemeClr val="dk1"/>
                </a:solidFill>
              </a:rPr>
              <a:t> Ho gestito l’indirizzo del </a:t>
            </a:r>
            <a:r>
              <a:rPr b="1" lang="it">
                <a:solidFill>
                  <a:schemeClr val="dk1"/>
                </a:solidFill>
              </a:rPr>
              <a:t>canale</a:t>
            </a:r>
            <a:r>
              <a:rPr lang="it">
                <a:solidFill>
                  <a:schemeClr val="dk1"/>
                </a:solidFill>
              </a:rPr>
              <a:t> direttamente nel calcolo dell’indice in modo da evitare un ciclo if per differenziare il canale.</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b="1" lang="it">
                <a:solidFill>
                  <a:schemeClr val="dk1"/>
                </a:solidFill>
              </a:rPr>
              <a:t>Tempo di esecuzione</a:t>
            </a:r>
            <a:r>
              <a:rPr lang="it">
                <a:solidFill>
                  <a:schemeClr val="dk1"/>
                </a:solidFill>
              </a:rPr>
              <a:t>: </a:t>
            </a:r>
            <a:r>
              <a:rPr lang="it">
                <a:solidFill>
                  <a:srgbClr val="FF0000"/>
                </a:solidFill>
              </a:rPr>
              <a:t>42.45s</a:t>
            </a:r>
            <a:endParaRPr>
              <a:solidFill>
                <a:srgbClr val="FF0000"/>
              </a:solidFill>
            </a:endParaRPr>
          </a:p>
          <a:p>
            <a:pPr indent="0" lvl="0" marL="0" rtl="0" algn="l">
              <a:spcBef>
                <a:spcPts val="0"/>
              </a:spcBef>
              <a:spcAft>
                <a:spcPts val="0"/>
              </a:spcAft>
              <a:buNone/>
            </a:pPr>
            <a:r>
              <a:t/>
            </a:r>
            <a:endParaRPr>
              <a:solidFill>
                <a:srgbClr val="FF0000"/>
              </a:solidFill>
            </a:endParaRPr>
          </a:p>
          <a:p>
            <a:pPr indent="0" lvl="0" marL="0" rtl="0" algn="l">
              <a:spcBef>
                <a:spcPts val="0"/>
              </a:spcBef>
              <a:spcAft>
                <a:spcPts val="0"/>
              </a:spcAft>
              <a:buNone/>
            </a:pPr>
            <a:r>
              <a:rPr b="1" lang="it">
                <a:solidFill>
                  <a:schemeClr val="dk1"/>
                </a:solidFill>
              </a:rPr>
              <a:t>Checksum del risultato</a:t>
            </a:r>
            <a:r>
              <a:rPr lang="it">
                <a:solidFill>
                  <a:schemeClr val="dk1"/>
                </a:solidFill>
              </a:rPr>
              <a:t>:</a:t>
            </a:r>
            <a:r>
              <a:rPr lang="it">
                <a:solidFill>
                  <a:srgbClr val="FF0000"/>
                </a:solidFill>
              </a:rPr>
              <a:t> 5074c6c9f7f8be5d7476ba2135821ced</a:t>
            </a:r>
            <a:endParaRPr>
              <a:solidFill>
                <a:srgbClr val="FF0000"/>
              </a:solidFill>
            </a:endParaRPr>
          </a:p>
          <a:p>
            <a:pPr indent="0" lvl="0" marL="0" rtl="0" algn="l">
              <a:spcBef>
                <a:spcPts val="0"/>
              </a:spcBef>
              <a:spcAft>
                <a:spcPts val="0"/>
              </a:spcAft>
              <a:buNone/>
            </a:pPr>
            <a:r>
              <a:t/>
            </a:r>
            <a:endParaRPr sz="1100">
              <a:solidFill>
                <a:schemeClr val="dk1"/>
              </a:solidFill>
            </a:endParaRPr>
          </a:p>
        </p:txBody>
      </p:sp>
      <p:sp>
        <p:nvSpPr>
          <p:cNvPr id="100" name="Google Shape;100;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t"/>
              <a:t>Prima versione CPU </a:t>
            </a:r>
            <a:r>
              <a:rPr lang="it"/>
              <a:t>Naïve </a:t>
            </a:r>
            <a:r>
              <a:rPr lang="it"/>
              <a:t>(python)</a:t>
            </a:r>
            <a:endParaRPr/>
          </a:p>
        </p:txBody>
      </p:sp>
      <p:pic>
        <p:nvPicPr>
          <p:cNvPr id="101" name="Google Shape;101;p18"/>
          <p:cNvPicPr preferRelativeResize="0"/>
          <p:nvPr/>
        </p:nvPicPr>
        <p:blipFill>
          <a:blip r:embed="rId3">
            <a:alphaModFix/>
          </a:blip>
          <a:stretch>
            <a:fillRect/>
          </a:stretch>
        </p:blipFill>
        <p:spPr>
          <a:xfrm>
            <a:off x="3960300" y="1170125"/>
            <a:ext cx="4836426" cy="341639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19"/>
          <p:cNvSpPr txBox="1"/>
          <p:nvPr>
            <p:ph idx="1" type="body"/>
          </p:nvPr>
        </p:nvSpPr>
        <p:spPr>
          <a:xfrm>
            <a:off x="311700" y="1152475"/>
            <a:ext cx="38271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t">
                <a:solidFill>
                  <a:schemeClr val="dk1"/>
                </a:solidFill>
              </a:rPr>
              <a:t>Poiché la versione python risultava eccessivamente lenta, ho optato per creare una seconda versione naïve che utilizzi C++.</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it">
                <a:solidFill>
                  <a:schemeClr val="dk1"/>
                </a:solidFill>
              </a:rPr>
              <a:t>Per favorire il riutilizzo di codice e la gestione semplificata di strutture dati complesse, oltre all’importazione dei dati del file H5, ho utilizzato </a:t>
            </a:r>
            <a:r>
              <a:rPr b="1" lang="it">
                <a:solidFill>
                  <a:schemeClr val="dk1"/>
                </a:solidFill>
              </a:rPr>
              <a:t>ctypes </a:t>
            </a:r>
            <a:r>
              <a:rPr lang="it">
                <a:solidFill>
                  <a:schemeClr val="dk1"/>
                </a:solidFill>
              </a:rPr>
              <a:t>per chiamare la nuova versione c++, che permette di ottenere risultati nettamente superiori, e che utilizzerò come riferimento per le implementazioni successive.</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b="1" lang="it">
                <a:solidFill>
                  <a:schemeClr val="dk1"/>
                </a:solidFill>
              </a:rPr>
              <a:t>Tempo di esecuzione</a:t>
            </a:r>
            <a:r>
              <a:rPr lang="it">
                <a:solidFill>
                  <a:schemeClr val="dk1"/>
                </a:solidFill>
              </a:rPr>
              <a:t>: </a:t>
            </a:r>
            <a:r>
              <a:rPr lang="it">
                <a:solidFill>
                  <a:schemeClr val="accent5"/>
                </a:solidFill>
              </a:rPr>
              <a:t>0.4231</a:t>
            </a:r>
            <a:r>
              <a:rPr lang="it">
                <a:solidFill>
                  <a:schemeClr val="accent5"/>
                </a:solidFill>
              </a:rPr>
              <a:t>s</a:t>
            </a:r>
            <a:endParaRPr>
              <a:solidFill>
                <a:schemeClr val="accent5"/>
              </a:solidFill>
            </a:endParaRPr>
          </a:p>
          <a:p>
            <a:pPr indent="0" lvl="0" marL="0" rtl="0" algn="l">
              <a:spcBef>
                <a:spcPts val="0"/>
              </a:spcBef>
              <a:spcAft>
                <a:spcPts val="0"/>
              </a:spcAft>
              <a:buNone/>
            </a:pPr>
            <a:r>
              <a:t/>
            </a:r>
            <a:endParaRPr>
              <a:solidFill>
                <a:schemeClr val="accent5"/>
              </a:solidFill>
            </a:endParaRPr>
          </a:p>
          <a:p>
            <a:pPr indent="0" lvl="0" marL="0" rtl="0" algn="l">
              <a:spcBef>
                <a:spcPts val="0"/>
              </a:spcBef>
              <a:spcAft>
                <a:spcPts val="0"/>
              </a:spcAft>
              <a:buNone/>
            </a:pPr>
            <a:r>
              <a:rPr b="1" lang="it">
                <a:solidFill>
                  <a:schemeClr val="dk1"/>
                </a:solidFill>
              </a:rPr>
              <a:t>Checksum del risultato</a:t>
            </a:r>
            <a:r>
              <a:rPr lang="it">
                <a:solidFill>
                  <a:schemeClr val="dk1"/>
                </a:solidFill>
              </a:rPr>
              <a:t>:</a:t>
            </a:r>
            <a:r>
              <a:rPr lang="it">
                <a:solidFill>
                  <a:srgbClr val="FF0000"/>
                </a:solidFill>
              </a:rPr>
              <a:t> </a:t>
            </a:r>
            <a:endParaRPr>
              <a:solidFill>
                <a:schemeClr val="dk1"/>
              </a:solidFill>
            </a:endParaRPr>
          </a:p>
          <a:p>
            <a:pPr indent="0" lvl="0" marL="0" rtl="0" algn="l">
              <a:spcBef>
                <a:spcPts val="0"/>
              </a:spcBef>
              <a:spcAft>
                <a:spcPts val="0"/>
              </a:spcAft>
              <a:buNone/>
            </a:pPr>
            <a:r>
              <a:rPr lang="it">
                <a:solidFill>
                  <a:schemeClr val="accent5"/>
                </a:solidFill>
              </a:rPr>
              <a:t>5074c6c9f7f8be5d7476ba2135821ced</a:t>
            </a:r>
            <a:endParaRPr>
              <a:solidFill>
                <a:schemeClr val="accent5"/>
              </a:solidFill>
            </a:endParaRPr>
          </a:p>
          <a:p>
            <a:pPr indent="0" lvl="0" marL="0" rtl="0" algn="l">
              <a:spcBef>
                <a:spcPts val="0"/>
              </a:spcBef>
              <a:spcAft>
                <a:spcPts val="0"/>
              </a:spcAft>
              <a:buNone/>
            </a:pPr>
            <a:r>
              <a:rPr lang="it">
                <a:solidFill>
                  <a:schemeClr val="dk1"/>
                </a:solidFill>
              </a:rPr>
              <a:t>(valido)</a:t>
            </a:r>
            <a:endParaRPr sz="1100">
              <a:solidFill>
                <a:schemeClr val="dk1"/>
              </a:solidFill>
            </a:endParaRPr>
          </a:p>
        </p:txBody>
      </p:sp>
      <p:sp>
        <p:nvSpPr>
          <p:cNvPr id="107" name="Google Shape;107;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t"/>
              <a:t>Prima versione CPU Naïve (C++)</a:t>
            </a:r>
            <a:endParaRPr/>
          </a:p>
        </p:txBody>
      </p:sp>
      <p:pic>
        <p:nvPicPr>
          <p:cNvPr id="108" name="Google Shape;108;p19"/>
          <p:cNvPicPr preferRelativeResize="0"/>
          <p:nvPr/>
        </p:nvPicPr>
        <p:blipFill>
          <a:blip r:embed="rId3">
            <a:alphaModFix/>
          </a:blip>
          <a:stretch>
            <a:fillRect/>
          </a:stretch>
        </p:blipFill>
        <p:spPr>
          <a:xfrm>
            <a:off x="4511650" y="1187325"/>
            <a:ext cx="4063075" cy="3499550"/>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0"/>
          <p:cNvSpPr txBox="1"/>
          <p:nvPr>
            <p:ph idx="1" type="body"/>
          </p:nvPr>
        </p:nvSpPr>
        <p:spPr>
          <a:xfrm>
            <a:off x="311700" y="1152475"/>
            <a:ext cx="40212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it">
                <a:solidFill>
                  <a:schemeClr val="dk1"/>
                </a:solidFill>
              </a:rPr>
              <a:t>Per la versione cuda ho rimpiazzato l’utilizzo del ciclo for, associando ogni evento ad un thread.</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it">
                <a:solidFill>
                  <a:schemeClr val="dk1"/>
                </a:solidFill>
              </a:rPr>
              <a:t>Per mantenere la coerenza della somma ho adottato delle </a:t>
            </a:r>
            <a:r>
              <a:rPr b="1" lang="it">
                <a:solidFill>
                  <a:schemeClr val="dk1"/>
                </a:solidFill>
              </a:rPr>
              <a:t>atomicAdd</a:t>
            </a:r>
            <a:r>
              <a:rPr lang="it">
                <a:solidFill>
                  <a:schemeClr val="dk1"/>
                </a:solidFill>
              </a:rPr>
              <a:t>.</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b="1" lang="it">
                <a:solidFill>
                  <a:schemeClr val="dk1"/>
                </a:solidFill>
              </a:rPr>
              <a:t>Tempo di esecuzione</a:t>
            </a:r>
            <a:r>
              <a:rPr lang="it">
                <a:solidFill>
                  <a:schemeClr val="dk1"/>
                </a:solidFill>
              </a:rPr>
              <a:t>: </a:t>
            </a:r>
            <a:r>
              <a:rPr lang="it">
                <a:solidFill>
                  <a:schemeClr val="accent5"/>
                </a:solidFill>
              </a:rPr>
              <a:t>0.6386s</a:t>
            </a:r>
            <a:endParaRPr b="1">
              <a:solidFill>
                <a:schemeClr val="accent5"/>
              </a:solidFill>
            </a:endParaRPr>
          </a:p>
          <a:p>
            <a:pPr indent="0" lvl="0" marL="0" rtl="0" algn="l">
              <a:spcBef>
                <a:spcPts val="0"/>
              </a:spcBef>
              <a:spcAft>
                <a:spcPts val="0"/>
              </a:spcAft>
              <a:buNone/>
            </a:pPr>
            <a:r>
              <a:t/>
            </a:r>
            <a:endParaRPr>
              <a:solidFill>
                <a:schemeClr val="accent5"/>
              </a:solidFill>
            </a:endParaRPr>
          </a:p>
          <a:p>
            <a:pPr indent="0" lvl="0" marL="0" rtl="0" algn="l">
              <a:spcBef>
                <a:spcPts val="0"/>
              </a:spcBef>
              <a:spcAft>
                <a:spcPts val="0"/>
              </a:spcAft>
              <a:buNone/>
            </a:pPr>
            <a:r>
              <a:rPr b="1" lang="it">
                <a:solidFill>
                  <a:schemeClr val="dk1"/>
                </a:solidFill>
              </a:rPr>
              <a:t>Checksum del risultato</a:t>
            </a:r>
            <a:r>
              <a:rPr lang="it">
                <a:solidFill>
                  <a:schemeClr val="dk1"/>
                </a:solidFill>
              </a:rPr>
              <a:t>:</a:t>
            </a:r>
            <a:r>
              <a:rPr lang="it">
                <a:solidFill>
                  <a:srgbClr val="FF0000"/>
                </a:solidFill>
              </a:rPr>
              <a:t> </a:t>
            </a:r>
            <a:endParaRPr>
              <a:solidFill>
                <a:schemeClr val="dk1"/>
              </a:solidFill>
            </a:endParaRPr>
          </a:p>
          <a:p>
            <a:pPr indent="0" lvl="0" marL="0" rtl="0" algn="l">
              <a:spcBef>
                <a:spcPts val="0"/>
              </a:spcBef>
              <a:spcAft>
                <a:spcPts val="0"/>
              </a:spcAft>
              <a:buNone/>
            </a:pPr>
            <a:r>
              <a:rPr lang="it">
                <a:solidFill>
                  <a:schemeClr val="accent5"/>
                </a:solidFill>
              </a:rPr>
              <a:t>5074c6c9f7f8be5d7476ba2135821ced</a:t>
            </a:r>
            <a:endParaRPr>
              <a:solidFill>
                <a:schemeClr val="accent5"/>
              </a:solidFill>
            </a:endParaRPr>
          </a:p>
          <a:p>
            <a:pPr indent="0" lvl="0" marL="0" rtl="0" algn="l">
              <a:spcBef>
                <a:spcPts val="0"/>
              </a:spcBef>
              <a:spcAft>
                <a:spcPts val="0"/>
              </a:spcAft>
              <a:buNone/>
            </a:pPr>
            <a:r>
              <a:rPr lang="it">
                <a:solidFill>
                  <a:schemeClr val="dk1"/>
                </a:solidFill>
              </a:rPr>
              <a:t>(valido)</a:t>
            </a:r>
            <a:endParaRPr>
              <a:solidFill>
                <a:schemeClr val="dk1"/>
              </a:solidFill>
            </a:endParaRPr>
          </a:p>
          <a:p>
            <a:pPr indent="0" lvl="0" marL="0" rtl="0" algn="l">
              <a:spcBef>
                <a:spcPts val="0"/>
              </a:spcBef>
              <a:spcAft>
                <a:spcPts val="0"/>
              </a:spcAft>
              <a:buNone/>
            </a:pPr>
            <a:r>
              <a:t/>
            </a:r>
            <a:endParaRPr sz="1100">
              <a:solidFill>
                <a:schemeClr val="dk1"/>
              </a:solidFill>
            </a:endParaRPr>
          </a:p>
          <a:p>
            <a:pPr indent="0" lvl="0" marL="0" rtl="0" algn="l">
              <a:spcBef>
                <a:spcPts val="0"/>
              </a:spcBef>
              <a:spcAft>
                <a:spcPts val="0"/>
              </a:spcAft>
              <a:buNone/>
            </a:pPr>
            <a:r>
              <a:rPr lang="it">
                <a:solidFill>
                  <a:schemeClr val="dk1"/>
                </a:solidFill>
              </a:rPr>
              <a:t>Il risultato tuttavia mostra che il costo di trasferimento dei dati in memoria GPU e l’utilizzo delle atomicAdd, pesano eccessivamente sulle performance di elaborazione, rendendo questa implementazione svantaggioso rispetto alla versione C++</a:t>
            </a:r>
            <a:endParaRPr sz="1100">
              <a:solidFill>
                <a:schemeClr val="dk1"/>
              </a:solidFill>
            </a:endParaRPr>
          </a:p>
        </p:txBody>
      </p:sp>
      <p:sp>
        <p:nvSpPr>
          <p:cNvPr id="114" name="Google Shape;114;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t"/>
              <a:t>Versione CUDA </a:t>
            </a:r>
            <a:r>
              <a:rPr lang="it"/>
              <a:t>Naïve </a:t>
            </a:r>
            <a:r>
              <a:rPr lang="it"/>
              <a:t>(PyCuda)</a:t>
            </a:r>
            <a:endParaRPr/>
          </a:p>
        </p:txBody>
      </p:sp>
      <p:pic>
        <p:nvPicPr>
          <p:cNvPr id="115" name="Google Shape;115;p20"/>
          <p:cNvPicPr preferRelativeResize="0"/>
          <p:nvPr/>
        </p:nvPicPr>
        <p:blipFill>
          <a:blip r:embed="rId3">
            <a:alphaModFix/>
          </a:blip>
          <a:stretch>
            <a:fillRect/>
          </a:stretch>
        </p:blipFill>
        <p:spPr>
          <a:xfrm>
            <a:off x="4720349" y="1101675"/>
            <a:ext cx="3945075" cy="3517975"/>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21"/>
          <p:cNvSpPr txBox="1"/>
          <p:nvPr>
            <p:ph idx="1" type="body"/>
          </p:nvPr>
        </p:nvSpPr>
        <p:spPr>
          <a:xfrm>
            <a:off x="311700" y="1152475"/>
            <a:ext cx="42978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it">
                <a:solidFill>
                  <a:schemeClr val="dk1"/>
                </a:solidFill>
              </a:rPr>
              <a:t>Per aumentare le performance del codice cuda ho applicato due strategie:</a:t>
            </a:r>
            <a:endParaRPr>
              <a:solidFill>
                <a:schemeClr val="dk1"/>
              </a:solidFill>
            </a:endParaRPr>
          </a:p>
          <a:p>
            <a:pPr indent="-342900" lvl="0" marL="457200" rtl="0" algn="l">
              <a:spcBef>
                <a:spcPts val="0"/>
              </a:spcBef>
              <a:spcAft>
                <a:spcPts val="0"/>
              </a:spcAft>
              <a:buClr>
                <a:schemeClr val="dk1"/>
              </a:buClr>
              <a:buSzPts val="1800"/>
              <a:buChar char="-"/>
            </a:pPr>
            <a:r>
              <a:rPr lang="it">
                <a:solidFill>
                  <a:schemeClr val="dk1"/>
                </a:solidFill>
              </a:rPr>
              <a:t>Carico in memoria GPU dati a 2 byte (uint16) in modo da diminuire i tempi di trasferimento</a:t>
            </a:r>
            <a:endParaRPr>
              <a:solidFill>
                <a:schemeClr val="dk1"/>
              </a:solidFill>
            </a:endParaRPr>
          </a:p>
          <a:p>
            <a:pPr indent="-342900" lvl="0" marL="457200" rtl="0" algn="l">
              <a:spcBef>
                <a:spcPts val="0"/>
              </a:spcBef>
              <a:spcAft>
                <a:spcPts val="0"/>
              </a:spcAft>
              <a:buClr>
                <a:schemeClr val="dk1"/>
              </a:buClr>
              <a:buSzPts val="1800"/>
              <a:buChar char="-"/>
            </a:pPr>
            <a:r>
              <a:rPr lang="it">
                <a:solidFill>
                  <a:schemeClr val="dk1"/>
                </a:solidFill>
              </a:rPr>
              <a:t>Converto il risultato in uint8 direttamente sulla GPU, in questo modo risparmio ulteriore banda in fase di trasferimento dei risultati</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b="1" lang="it">
                <a:solidFill>
                  <a:schemeClr val="dk1"/>
                </a:solidFill>
              </a:rPr>
              <a:t>Tempo di esecuzione</a:t>
            </a:r>
            <a:r>
              <a:rPr lang="it">
                <a:solidFill>
                  <a:schemeClr val="dk1"/>
                </a:solidFill>
              </a:rPr>
              <a:t>: </a:t>
            </a:r>
            <a:r>
              <a:rPr b="1" lang="it">
                <a:solidFill>
                  <a:schemeClr val="accent5"/>
                </a:solidFill>
              </a:rPr>
              <a:t>0.3499s</a:t>
            </a:r>
            <a:endParaRPr b="1">
              <a:solidFill>
                <a:schemeClr val="accent5"/>
              </a:solidFill>
            </a:endParaRPr>
          </a:p>
          <a:p>
            <a:pPr indent="0" lvl="0" marL="0" rtl="0" algn="l">
              <a:spcBef>
                <a:spcPts val="0"/>
              </a:spcBef>
              <a:spcAft>
                <a:spcPts val="0"/>
              </a:spcAft>
              <a:buNone/>
            </a:pPr>
            <a:r>
              <a:rPr b="1" lang="it">
                <a:solidFill>
                  <a:schemeClr val="dk1"/>
                </a:solidFill>
              </a:rPr>
              <a:t>Speedup:</a:t>
            </a:r>
            <a:r>
              <a:rPr b="1" lang="it">
                <a:solidFill>
                  <a:schemeClr val="accent5"/>
                </a:solidFill>
              </a:rPr>
              <a:t> 21%</a:t>
            </a:r>
            <a:endParaRPr b="1">
              <a:solidFill>
                <a:schemeClr val="accent5"/>
              </a:solidFill>
            </a:endParaRPr>
          </a:p>
          <a:p>
            <a:pPr indent="0" lvl="0" marL="0" rtl="0" algn="l">
              <a:spcBef>
                <a:spcPts val="0"/>
              </a:spcBef>
              <a:spcAft>
                <a:spcPts val="0"/>
              </a:spcAft>
              <a:buNone/>
            </a:pPr>
            <a:r>
              <a:t/>
            </a:r>
            <a:endParaRPr>
              <a:solidFill>
                <a:schemeClr val="accent5"/>
              </a:solidFill>
            </a:endParaRPr>
          </a:p>
          <a:p>
            <a:pPr indent="0" lvl="0" marL="0" rtl="0" algn="l">
              <a:spcBef>
                <a:spcPts val="0"/>
              </a:spcBef>
              <a:spcAft>
                <a:spcPts val="0"/>
              </a:spcAft>
              <a:buNone/>
            </a:pPr>
            <a:r>
              <a:t/>
            </a:r>
            <a:endParaRPr>
              <a:solidFill>
                <a:schemeClr val="accent5"/>
              </a:solidFill>
            </a:endParaRPr>
          </a:p>
          <a:p>
            <a:pPr indent="0" lvl="0" marL="0" rtl="0" algn="l">
              <a:spcBef>
                <a:spcPts val="0"/>
              </a:spcBef>
              <a:spcAft>
                <a:spcPts val="0"/>
              </a:spcAft>
              <a:buNone/>
            </a:pPr>
            <a:r>
              <a:rPr b="1" lang="it">
                <a:solidFill>
                  <a:schemeClr val="dk1"/>
                </a:solidFill>
              </a:rPr>
              <a:t>Checksum del risultato</a:t>
            </a:r>
            <a:r>
              <a:rPr lang="it">
                <a:solidFill>
                  <a:schemeClr val="dk1"/>
                </a:solidFill>
              </a:rPr>
              <a:t>:</a:t>
            </a:r>
            <a:r>
              <a:rPr lang="it">
                <a:solidFill>
                  <a:srgbClr val="FF0000"/>
                </a:solidFill>
              </a:rPr>
              <a:t> </a:t>
            </a:r>
            <a:endParaRPr>
              <a:solidFill>
                <a:schemeClr val="dk1"/>
              </a:solidFill>
            </a:endParaRPr>
          </a:p>
          <a:p>
            <a:pPr indent="0" lvl="0" marL="0" rtl="0" algn="l">
              <a:spcBef>
                <a:spcPts val="0"/>
              </a:spcBef>
              <a:spcAft>
                <a:spcPts val="0"/>
              </a:spcAft>
              <a:buNone/>
            </a:pPr>
            <a:r>
              <a:rPr lang="it">
                <a:solidFill>
                  <a:schemeClr val="accent5"/>
                </a:solidFill>
              </a:rPr>
              <a:t>5074c6c9f7f8be5d7476ba2135821ced</a:t>
            </a:r>
            <a:endParaRPr>
              <a:solidFill>
                <a:schemeClr val="accent5"/>
              </a:solidFill>
            </a:endParaRPr>
          </a:p>
          <a:p>
            <a:pPr indent="0" lvl="0" marL="0" rtl="0" algn="l">
              <a:spcBef>
                <a:spcPts val="0"/>
              </a:spcBef>
              <a:spcAft>
                <a:spcPts val="0"/>
              </a:spcAft>
              <a:buNone/>
            </a:pPr>
            <a:r>
              <a:rPr lang="it">
                <a:solidFill>
                  <a:schemeClr val="dk1"/>
                </a:solidFill>
              </a:rPr>
              <a:t>(valido)</a:t>
            </a:r>
            <a:endParaRPr>
              <a:solidFill>
                <a:schemeClr val="dk1"/>
              </a:solidFill>
            </a:endParaRPr>
          </a:p>
          <a:p>
            <a:pPr indent="0" lvl="0" marL="0" rtl="0" algn="l">
              <a:spcBef>
                <a:spcPts val="0"/>
              </a:spcBef>
              <a:spcAft>
                <a:spcPts val="0"/>
              </a:spcAft>
              <a:buNone/>
            </a:pPr>
            <a:r>
              <a:t/>
            </a:r>
            <a:endParaRPr sz="1100">
              <a:solidFill>
                <a:schemeClr val="dk1"/>
              </a:solidFill>
            </a:endParaRPr>
          </a:p>
          <a:p>
            <a:pPr indent="0" lvl="0" marL="0" rtl="0" algn="l">
              <a:spcBef>
                <a:spcPts val="0"/>
              </a:spcBef>
              <a:spcAft>
                <a:spcPts val="0"/>
              </a:spcAft>
              <a:buNone/>
            </a:pPr>
            <a:r>
              <a:t/>
            </a:r>
            <a:endParaRPr sz="1100">
              <a:solidFill>
                <a:schemeClr val="dk1"/>
              </a:solidFill>
            </a:endParaRPr>
          </a:p>
        </p:txBody>
      </p:sp>
      <p:sp>
        <p:nvSpPr>
          <p:cNvPr id="121" name="Google Shape;121;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t"/>
              <a:t>Versione CUDA Ottimizzata</a:t>
            </a:r>
            <a:endParaRPr/>
          </a:p>
        </p:txBody>
      </p:sp>
      <p:pic>
        <p:nvPicPr>
          <p:cNvPr id="122" name="Google Shape;122;p21"/>
          <p:cNvPicPr preferRelativeResize="0"/>
          <p:nvPr/>
        </p:nvPicPr>
        <p:blipFill>
          <a:blip r:embed="rId3">
            <a:alphaModFix/>
          </a:blip>
          <a:stretch>
            <a:fillRect/>
          </a:stretch>
        </p:blipFill>
        <p:spPr>
          <a:xfrm>
            <a:off x="4806300" y="889925"/>
            <a:ext cx="4026000" cy="1658575"/>
          </a:xfrm>
          <a:prstGeom prst="rect">
            <a:avLst/>
          </a:prstGeom>
          <a:noFill/>
          <a:ln>
            <a:noFill/>
          </a:ln>
          <a:effectLst>
            <a:outerShdw blurRad="57150" rotWithShape="0" algn="bl" dir="5400000" dist="19050">
              <a:srgbClr val="000000">
                <a:alpha val="50000"/>
              </a:srgbClr>
            </a:outerShdw>
          </a:effectLst>
        </p:spPr>
      </p:pic>
      <p:pic>
        <p:nvPicPr>
          <p:cNvPr id="123" name="Google Shape;123;p21"/>
          <p:cNvPicPr preferRelativeResize="0"/>
          <p:nvPr/>
        </p:nvPicPr>
        <p:blipFill>
          <a:blip r:embed="rId4">
            <a:alphaModFix/>
          </a:blip>
          <a:stretch>
            <a:fillRect/>
          </a:stretch>
        </p:blipFill>
        <p:spPr>
          <a:xfrm>
            <a:off x="4806299" y="2661424"/>
            <a:ext cx="4026000" cy="1941175"/>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theme/theme1.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